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39" r:id="rId2"/>
    <p:sldId id="388" r:id="rId3"/>
    <p:sldId id="390" r:id="rId4"/>
    <p:sldId id="393" r:id="rId5"/>
    <p:sldId id="391" r:id="rId6"/>
    <p:sldId id="389" r:id="rId7"/>
    <p:sldId id="392" r:id="rId8"/>
    <p:sldId id="394" r:id="rId9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Stijl, gemiddeld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Stijl, thema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1" autoAdjust="0"/>
    <p:restoredTop sz="82739" autoAdjust="0"/>
  </p:normalViewPr>
  <p:slideViewPr>
    <p:cSldViewPr snapToGrid="0">
      <p:cViewPr>
        <p:scale>
          <a:sx n="66" d="100"/>
          <a:sy n="66" d="100"/>
        </p:scale>
        <p:origin x="1992" y="-150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3105B-2180-44EC-B94E-9200BC19A84E}" type="datetimeFigureOut">
              <a:rPr lang="nl-BE" smtClean="0"/>
              <a:pPr/>
              <a:t>16/09/2015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43D51-2C1E-4963-AF64-B87E6AF00337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09661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3D51-2C1E-4963-AF64-B87E6AF00337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71628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3D51-2C1E-4963-AF64-B87E6AF00337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94272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3D51-2C1E-4963-AF64-B87E6AF00337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07067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3D51-2C1E-4963-AF64-B87E6AF00337}" type="slidenum">
              <a:rPr lang="nl-BE" smtClean="0"/>
              <a:pPr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5478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3D51-2C1E-4963-AF64-B87E6AF00337}" type="slidenum">
              <a:rPr lang="nl-BE" smtClean="0"/>
              <a:pPr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6011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3D51-2C1E-4963-AF64-B87E6AF00337}" type="slidenum">
              <a:rPr lang="nl-BE" smtClean="0"/>
              <a:pPr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08725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3D51-2C1E-4963-AF64-B87E6AF00337}" type="slidenum">
              <a:rPr lang="nl-BE" smtClean="0"/>
              <a:pPr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90693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3D51-2C1E-4963-AF64-B87E6AF00337}" type="slidenum">
              <a:rPr lang="nl-BE" smtClean="0"/>
              <a:pPr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32321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B463C-D4C0-4F5A-8B04-E15096E61391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06674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36C0-8111-4FFF-B576-4AF9E34613D2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6488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6F6D-6E81-4F14-905B-6D6B806BD321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052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9F56-4A92-4E77-A72E-E1D8E182F1DC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2899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904E-EF26-402B-A396-6F3B7227529A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8994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5820A-B2B3-4372-9F3D-0F6F3BE6ACBC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6037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6561-9B57-4764-BECB-F414B0D09071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0869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BA26-1F06-483F-93B4-AE6B3F103FEC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338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85AD-6D1F-46D8-AD70-34EFBCBBEA81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3124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56855-BF15-4A25-BCC8-397D3585D3B3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14034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9EA4-2C4F-4DEB-8976-E89098CC90AE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7283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200FE-FBF4-40CC-8695-4647429ECD16}" type="datetime1">
              <a:rPr lang="nl-BE" smtClean="0"/>
              <a:pPr/>
              <a:t>16/09/2015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BE" smtClean="0"/>
              <a:t>EMRS Spring Meeting 2014</a:t>
            </a: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597B-560F-48DA-8AAD-D2EBAD16E53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62709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ofknowledge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doi.org/" TargetMode="External"/><Relationship Id="rId4" Type="http://schemas.openxmlformats.org/officeDocument/2006/relationships/hyperlink" Target="http://scholar.google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dnote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otero.org/" TargetMode="External"/><Relationship Id="rId4" Type="http://schemas.openxmlformats.org/officeDocument/2006/relationships/hyperlink" Target="http://www.mendeley.co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latex.ugent.be/" TargetMode="External"/><Relationship Id="rId7" Type="http://schemas.openxmlformats.org/officeDocument/2006/relationships/hyperlink" Target="https://dl.dropboxusercontent.com/u/80075357/thesislatex.zi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books.org/wiki/LaTeX/Bibliography_Management" TargetMode="External"/><Relationship Id="rId5" Type="http://schemas.openxmlformats.org/officeDocument/2006/relationships/hyperlink" Target="http://www.bibtex.org/Using/" TargetMode="External"/><Relationship Id="rId4" Type="http://schemas.openxmlformats.org/officeDocument/2006/relationships/hyperlink" Target="https://en.wikibooks.org/wiki/LaTeX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4548" y="234888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Thesis intro: </a:t>
            </a:r>
            <a:r>
              <a:rPr lang="en-US" sz="2800" b="1" dirty="0" err="1" smtClean="0"/>
              <a:t>Literatuurstudie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Mendeley</a:t>
            </a:r>
            <a:endParaRPr lang="nl-BE" sz="2800" b="1" dirty="0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98320" y="124098"/>
            <a:ext cx="1025045" cy="883312"/>
          </a:xfrm>
          <a:prstGeom prst="rect">
            <a:avLst/>
          </a:prstGeom>
        </p:spPr>
      </p:pic>
      <p:pic>
        <p:nvPicPr>
          <p:cNvPr id="1029" name="Picture 5" descr="http://www.huisstijl.ugent.be/elementen/logo/basic/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014" b="100000" l="0" r="100000">
                        <a14:foregroundMark x1="42733" y1="20624" x2="42733" y2="20624"/>
                        <a14:foregroundMark x1="26658" y1="17692" x2="26658" y2="17692"/>
                        <a14:foregroundMark x1="29337" y1="12110" x2="29337" y2="12110"/>
                        <a14:foregroundMark x1="45747" y1="34153" x2="45747" y2="34153"/>
                        <a14:foregroundMark x1="38178" y1="37559" x2="38178" y2="37559"/>
                        <a14:foregroundMark x1="31949" y1="37654" x2="31949" y2="37654"/>
                        <a14:foregroundMark x1="52847" y1="36708" x2="52847" y2="36708"/>
                        <a14:foregroundMark x1="60415" y1="38411" x2="60415" y2="38411"/>
                        <a14:foregroundMark x1="67448" y1="39640" x2="67448" y2="39640"/>
                        <a14:foregroundMark x1="54588" y1="48628" x2="54588" y2="48628"/>
                        <a14:foregroundMark x1="54454" y1="52412" x2="54454" y2="52412"/>
                        <a14:foregroundMark x1="65506" y1="82687" x2="65506" y2="82687"/>
                        <a14:foregroundMark x1="61487" y1="83633" x2="61487" y2="83633"/>
                        <a14:foregroundMark x1="46818" y1="82119" x2="46818" y2="82119"/>
                        <a14:foregroundMark x1="33758" y1="82119" x2="33758" y2="82119"/>
                        <a14:foregroundMark x1="32887" y1="71712" x2="32887" y2="71712"/>
                        <a14:foregroundMark x1="26524" y1="67644" x2="26524" y2="67644"/>
                        <a14:foregroundMark x1="22438" y1="68307" x2="22438" y2="68307"/>
                        <a14:foregroundMark x1="8238" y1="70861" x2="8238" y2="70861"/>
                        <a14:foregroundMark x1="41795" y1="70199" x2="41795" y2="70199"/>
                        <a14:foregroundMark x1="50770" y1="69726" x2="50770" y2="69726"/>
                        <a14:foregroundMark x1="64836" y1="68874" x2="64836" y2="68874"/>
                        <a14:foregroundMark x1="69725" y1="67455" x2="69725" y2="67455"/>
                        <a14:foregroundMark x1="74749" y1="60076" x2="74749" y2="60076"/>
                        <a14:foregroundMark x1="81514" y1="59981" x2="81514" y2="59981"/>
                        <a14:foregroundMark x1="89953" y1="61684" x2="89953" y2="61684"/>
                        <a14:foregroundMark x1="96182" y1="60643" x2="96182" y2="606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737"/>
            <a:ext cx="1152128" cy="815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3818905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BE" b="1" dirty="0" smtClean="0">
                <a:latin typeface="Myriad Pro" panose="020B0503030403020204" pitchFamily="34" charset="0"/>
              </a:rPr>
              <a:t>Michael </a:t>
            </a:r>
            <a:r>
              <a:rPr lang="nl-BE" b="1" dirty="0" smtClean="0">
                <a:latin typeface="Myriad Pro" panose="020B0503030403020204" pitchFamily="34" charset="0"/>
              </a:rPr>
              <a:t>Sluydts</a:t>
            </a:r>
            <a:endParaRPr lang="nl-BE" dirty="0">
              <a:latin typeface="Myriad Pro" panose="020B0503030403020204" pitchFamily="34" charset="0"/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1</a:t>
            </a:fld>
            <a:endParaRPr lang="nl-BE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24840" y="4166123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latin typeface="Myriad Pro" panose="020B0503030403020204"/>
              </a:rPr>
              <a:t>Center for </a:t>
            </a:r>
            <a:r>
              <a:rPr lang="en-US" sz="1800" b="1" dirty="0">
                <a:latin typeface="Myriad Pro" panose="020B0503030403020204"/>
              </a:rPr>
              <a:t>M</a:t>
            </a:r>
            <a:r>
              <a:rPr lang="en-US" sz="1800" b="1" dirty="0" smtClean="0">
                <a:latin typeface="Myriad Pro" panose="020B0503030403020204"/>
              </a:rPr>
              <a:t>olecular Modeling, Ghent University</a:t>
            </a:r>
            <a:endParaRPr lang="nl-BE" sz="1800" b="1" dirty="0">
              <a:latin typeface="Myriad Pro" panose="020B05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348982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7"/>
    </mc:Choice>
    <mc:Fallback xmlns="">
      <p:transition spd="slow" advTm="269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2</a:t>
            </a:fld>
            <a:endParaRPr lang="nl-BE"/>
          </a:p>
        </p:txBody>
      </p:sp>
      <p:sp>
        <p:nvSpPr>
          <p:cNvPr id="9" name="TextBox 8"/>
          <p:cNvSpPr txBox="1"/>
          <p:nvPr/>
        </p:nvSpPr>
        <p:spPr>
          <a:xfrm>
            <a:off x="0" y="15165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De </a:t>
            </a:r>
            <a:r>
              <a:rPr lang="en-US" sz="3600" b="1" dirty="0" err="1" smtClean="0"/>
              <a:t>literatuurstudie</a:t>
            </a:r>
            <a:endParaRPr lang="nl-BE" sz="3600" b="1" dirty="0"/>
          </a:p>
        </p:txBody>
      </p:sp>
      <p:sp>
        <p:nvSpPr>
          <p:cNvPr id="16" name="TextBox 21"/>
          <p:cNvSpPr txBox="1"/>
          <p:nvPr/>
        </p:nvSpPr>
        <p:spPr>
          <a:xfrm>
            <a:off x="298450" y="5066360"/>
            <a:ext cx="8547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dirty="0"/>
              <a:t>S</a:t>
            </a:r>
            <a:r>
              <a:rPr lang="nl-BE" sz="2800" dirty="0" smtClean="0"/>
              <a:t>itueer je onderzoek voor iemand met een gelijkaardige kennis. </a:t>
            </a:r>
            <a:r>
              <a:rPr lang="nl-BE" sz="2800" dirty="0" smtClean="0"/>
              <a:t>Herhaal geen onnodige dingen.</a:t>
            </a:r>
            <a:endParaRPr lang="nl-BE" sz="2800" b="1" dirty="0" smtClean="0"/>
          </a:p>
        </p:txBody>
      </p:sp>
      <p:pic>
        <p:nvPicPr>
          <p:cNvPr id="1026" name="Picture 2" descr="http://upload.wikimedia.org/wikipedia/commons/0/0a/Urval_av_de_bocker_som_har_vunnit_Nordiska_radets_litteraturpris_under_de_50_ar_som_priset_funnits_(3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113" y="1133866"/>
            <a:ext cx="5255774" cy="349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291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3</a:t>
            </a:fld>
            <a:endParaRPr lang="nl-BE"/>
          </a:p>
        </p:txBody>
      </p:sp>
      <p:sp>
        <p:nvSpPr>
          <p:cNvPr id="9" name="TextBox 8"/>
          <p:cNvSpPr txBox="1"/>
          <p:nvPr/>
        </p:nvSpPr>
        <p:spPr>
          <a:xfrm>
            <a:off x="0" y="15165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Waar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vinden</a:t>
            </a:r>
            <a:r>
              <a:rPr lang="en-US" sz="3600" b="1" dirty="0" smtClean="0"/>
              <a:t> we </a:t>
            </a:r>
            <a:r>
              <a:rPr lang="en-US" sz="3600" b="1" dirty="0" err="1" smtClean="0"/>
              <a:t>literatuur</a:t>
            </a:r>
            <a:r>
              <a:rPr lang="en-US" sz="3600" b="1" dirty="0" smtClean="0"/>
              <a:t>?</a:t>
            </a:r>
            <a:endParaRPr lang="nl-BE" sz="3600" b="1" dirty="0"/>
          </a:p>
        </p:txBody>
      </p:sp>
      <p:sp>
        <p:nvSpPr>
          <p:cNvPr id="16" name="TextBox 21"/>
          <p:cNvSpPr txBox="1"/>
          <p:nvPr/>
        </p:nvSpPr>
        <p:spPr>
          <a:xfrm>
            <a:off x="298450" y="1074931"/>
            <a:ext cx="85471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smtClean="0"/>
              <a:t>Zoekmachines: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Web of Science </a:t>
            </a:r>
            <a:r>
              <a:rPr lang="en-US" sz="2800" dirty="0" smtClean="0"/>
              <a:t>(</a:t>
            </a:r>
            <a:r>
              <a:rPr lang="en-US" sz="2800" dirty="0" smtClean="0">
                <a:hlinkClick r:id="rId3"/>
              </a:rPr>
              <a:t>www.webofknowledge.com</a:t>
            </a:r>
            <a:r>
              <a:rPr lang="en-US" sz="28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Google Scholar (</a:t>
            </a:r>
            <a:r>
              <a:rPr lang="en-US" sz="2800" dirty="0" smtClean="0">
                <a:hlinkClick r:id="rId4"/>
              </a:rPr>
              <a:t>http://scholar.google.com</a:t>
            </a:r>
            <a:r>
              <a:rPr lang="en-US" sz="2800" dirty="0" smtClean="0"/>
              <a:t>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 err="1" smtClean="0"/>
              <a:t>Uitgevers</a:t>
            </a:r>
            <a:r>
              <a:rPr lang="en-US" sz="2800" b="1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American </a:t>
            </a:r>
            <a:r>
              <a:rPr lang="en-US" sz="2800" dirty="0"/>
              <a:t>Chemical Society </a:t>
            </a:r>
            <a:r>
              <a:rPr lang="en-US" sz="2800" dirty="0" smtClean="0"/>
              <a:t>(pubs.acs.org) </a:t>
            </a:r>
            <a:r>
              <a:rPr lang="en-US" sz="2800" b="1" dirty="0" smtClean="0"/>
              <a:t>CMM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American Institute </a:t>
            </a:r>
            <a:r>
              <a:rPr lang="en-US" sz="2800" dirty="0"/>
              <a:t>of Physics </a:t>
            </a:r>
            <a:r>
              <a:rPr lang="en-US" sz="2800" dirty="0" smtClean="0"/>
              <a:t>(journals.aip.org) </a:t>
            </a:r>
            <a:r>
              <a:rPr lang="en-US" sz="2800" b="1" dirty="0" smtClean="0"/>
              <a:t>CMM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Elsevier (www.sciencedirect.com)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Wiley (onlinelibrary.wiley.com)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Royal </a:t>
            </a:r>
            <a:r>
              <a:rPr lang="en-US" sz="2800" dirty="0"/>
              <a:t>Society of Chemistry (</a:t>
            </a:r>
            <a:r>
              <a:rPr lang="en-US" sz="2800" dirty="0" smtClean="0"/>
              <a:t>pubs.rsc.org) </a:t>
            </a:r>
            <a:endParaRPr lang="en-US" sz="2800" dirty="0"/>
          </a:p>
        </p:txBody>
      </p:sp>
      <p:sp>
        <p:nvSpPr>
          <p:cNvPr id="3" name="Rechthoek 2"/>
          <p:cNvSpPr/>
          <p:nvPr/>
        </p:nvSpPr>
        <p:spPr>
          <a:xfrm>
            <a:off x="298450" y="5753084"/>
            <a:ext cx="681257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Unieke</a:t>
            </a:r>
            <a:r>
              <a:rPr lang="en-US" sz="2800" b="1" dirty="0" smtClean="0"/>
              <a:t> identifier DOI:  </a:t>
            </a:r>
            <a:r>
              <a:rPr lang="en-US" sz="2800" dirty="0" smtClean="0">
                <a:solidFill>
                  <a:srgbClr val="000000"/>
                </a:solidFill>
                <a:latin typeface="Segoe UI" panose="020B0502040204020203" pitchFamily="34" charset="0"/>
                <a:hlinkClick r:id="rId5"/>
              </a:rPr>
              <a:t>http</a:t>
            </a:r>
            <a:r>
              <a:rPr lang="en-US" sz="2800" dirty="0">
                <a:solidFill>
                  <a:srgbClr val="000000"/>
                </a:solidFill>
                <a:latin typeface="Segoe UI" panose="020B0502040204020203" pitchFamily="34" charset="0"/>
                <a:hlinkClick r:id="rId5"/>
              </a:rPr>
              <a:t>://www.doi.org</a:t>
            </a:r>
            <a:r>
              <a:rPr lang="en-US" sz="2800" dirty="0" smtClean="0">
                <a:solidFill>
                  <a:srgbClr val="000000"/>
                </a:solidFill>
                <a:latin typeface="Segoe UI" panose="020B0502040204020203" pitchFamily="34" charset="0"/>
                <a:hlinkClick r:id="rId5"/>
              </a:rPr>
              <a:t>/</a:t>
            </a:r>
            <a:r>
              <a:rPr lang="en-US" sz="28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 </a:t>
            </a:r>
            <a:endParaRPr lang="nl-BE" sz="2800" dirty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9731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4</a:t>
            </a:fld>
            <a:endParaRPr lang="nl-BE"/>
          </a:p>
        </p:txBody>
      </p:sp>
      <p:sp>
        <p:nvSpPr>
          <p:cNvPr id="9" name="TextBox 8"/>
          <p:cNvSpPr txBox="1"/>
          <p:nvPr/>
        </p:nvSpPr>
        <p:spPr>
          <a:xfrm>
            <a:off x="0" y="15165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Wees </a:t>
            </a:r>
            <a:r>
              <a:rPr lang="en-US" sz="3600" b="1" dirty="0" err="1" smtClean="0"/>
              <a:t>voorzichtig</a:t>
            </a:r>
            <a:endParaRPr lang="nl-BE" sz="3600" b="1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975" y="1009650"/>
            <a:ext cx="4972050" cy="4838700"/>
          </a:xfrm>
          <a:prstGeom prst="rect">
            <a:avLst/>
          </a:prstGeom>
        </p:spPr>
      </p:pic>
      <p:sp>
        <p:nvSpPr>
          <p:cNvPr id="4" name="Kruis 3"/>
          <p:cNvSpPr/>
          <p:nvPr/>
        </p:nvSpPr>
        <p:spPr>
          <a:xfrm rot="19381571">
            <a:off x="6680653" y="798287"/>
            <a:ext cx="754743" cy="711200"/>
          </a:xfrm>
          <a:prstGeom prst="plus">
            <a:avLst>
              <a:gd name="adj" fmla="val 3928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5411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5</a:t>
            </a:fld>
            <a:endParaRPr lang="nl-BE"/>
          </a:p>
        </p:txBody>
      </p:sp>
      <p:sp>
        <p:nvSpPr>
          <p:cNvPr id="9" name="TextBox 8"/>
          <p:cNvSpPr txBox="1"/>
          <p:nvPr/>
        </p:nvSpPr>
        <p:spPr>
          <a:xfrm>
            <a:off x="0" y="15165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Gerelateerde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artikels</a:t>
            </a:r>
            <a:endParaRPr lang="nl-BE" sz="3600" b="1" dirty="0"/>
          </a:p>
        </p:txBody>
      </p:sp>
      <p:sp>
        <p:nvSpPr>
          <p:cNvPr id="8" name="TextBox 21"/>
          <p:cNvSpPr txBox="1"/>
          <p:nvPr/>
        </p:nvSpPr>
        <p:spPr>
          <a:xfrm>
            <a:off x="733879" y="1286854"/>
            <a:ext cx="85471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smtClean="0"/>
              <a:t>Reis door de tijd: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Cited by</a:t>
            </a: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References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b="1" dirty="0" smtClean="0"/>
              <a:t>Keywords (+ leer van je </a:t>
            </a:r>
            <a:r>
              <a:rPr lang="en-US" sz="2800" b="1" dirty="0" err="1" smtClean="0"/>
              <a:t>zoekqueries</a:t>
            </a:r>
            <a:r>
              <a:rPr lang="en-US" sz="2800" b="1" dirty="0" smtClean="0"/>
              <a:t>)</a:t>
            </a:r>
          </a:p>
          <a:p>
            <a:endParaRPr lang="en-US" sz="2800" b="1" dirty="0"/>
          </a:p>
          <a:p>
            <a:r>
              <a:rPr lang="en-US" sz="2800" b="1" dirty="0" smtClean="0"/>
              <a:t>Auteurs, </a:t>
            </a:r>
            <a:r>
              <a:rPr lang="en-US" sz="2800" b="1" dirty="0" err="1" smtClean="0"/>
              <a:t>Vakgroepen</a:t>
            </a:r>
            <a:endParaRPr lang="en-US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Journals</a:t>
            </a:r>
          </a:p>
          <a:p>
            <a:endParaRPr lang="en-US" sz="2800" b="1" dirty="0"/>
          </a:p>
          <a:p>
            <a:r>
              <a:rPr lang="en-US" sz="2800" b="1" dirty="0" smtClean="0"/>
              <a:t>Check </a:t>
            </a:r>
            <a:r>
              <a:rPr lang="en-US" sz="2800" b="1" dirty="0" err="1" smtClean="0"/>
              <a:t>ook</a:t>
            </a:r>
            <a:r>
              <a:rPr lang="en-US" sz="2800" b="1" dirty="0" smtClean="0"/>
              <a:t> reviews </a:t>
            </a:r>
            <a:r>
              <a:rPr lang="en-US" sz="2800" b="1" dirty="0" err="1" smtClean="0"/>
              <a:t>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boeken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8186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6</a:t>
            </a:fld>
            <a:endParaRPr lang="nl-BE"/>
          </a:p>
        </p:txBody>
      </p:sp>
      <p:sp>
        <p:nvSpPr>
          <p:cNvPr id="9" name="TextBox 8"/>
          <p:cNvSpPr txBox="1"/>
          <p:nvPr/>
        </p:nvSpPr>
        <p:spPr>
          <a:xfrm>
            <a:off x="0" y="15165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Artikels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managen</a:t>
            </a:r>
            <a:endParaRPr lang="nl-BE" sz="3600" b="1" dirty="0"/>
          </a:p>
        </p:txBody>
      </p:sp>
      <p:sp>
        <p:nvSpPr>
          <p:cNvPr id="8" name="TextBox 21"/>
          <p:cNvSpPr txBox="1"/>
          <p:nvPr/>
        </p:nvSpPr>
        <p:spPr>
          <a:xfrm>
            <a:off x="733879" y="1286854"/>
            <a:ext cx="85471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Software: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Endnote ( </a:t>
            </a:r>
            <a:r>
              <a:rPr lang="en-US" sz="2800" dirty="0" smtClean="0">
                <a:hlinkClick r:id="rId3"/>
              </a:rPr>
              <a:t>www.endnote.com</a:t>
            </a:r>
            <a:r>
              <a:rPr lang="en-US" sz="2800" dirty="0" smtClean="0"/>
              <a:t> 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 smtClean="0"/>
              <a:t>Mendeley</a:t>
            </a:r>
            <a:r>
              <a:rPr lang="en-US" sz="2800" dirty="0" smtClean="0"/>
              <a:t> ( </a:t>
            </a:r>
            <a:r>
              <a:rPr lang="en-US" sz="2800" dirty="0" smtClean="0">
                <a:hlinkClick r:id="rId4"/>
              </a:rPr>
              <a:t>www.mendeley.com</a:t>
            </a:r>
            <a:r>
              <a:rPr lang="en-US" sz="2800" dirty="0" smtClean="0"/>
              <a:t> 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 smtClean="0"/>
              <a:t>Zotero</a:t>
            </a:r>
            <a:r>
              <a:rPr lang="en-US" sz="2800" dirty="0" smtClean="0"/>
              <a:t> ( </a:t>
            </a:r>
            <a:r>
              <a:rPr lang="en-US" sz="2800" dirty="0" smtClean="0">
                <a:hlinkClick r:id="rId5"/>
              </a:rPr>
              <a:t>www.zotero.org</a:t>
            </a:r>
            <a:r>
              <a:rPr lang="en-US" sz="2800" dirty="0" smtClean="0"/>
              <a:t> 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US" sz="2800" dirty="0" smtClean="0"/>
          </a:p>
        </p:txBody>
      </p:sp>
      <p:sp>
        <p:nvSpPr>
          <p:cNvPr id="10" name="TextBox 21"/>
          <p:cNvSpPr txBox="1"/>
          <p:nvPr/>
        </p:nvSpPr>
        <p:spPr>
          <a:xfrm>
            <a:off x="298450" y="3463225"/>
            <a:ext cx="85471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Met </a:t>
            </a:r>
            <a:r>
              <a:rPr lang="en-US" sz="2800" dirty="0" err="1" smtClean="0"/>
              <a:t>deze</a:t>
            </a:r>
            <a:r>
              <a:rPr lang="en-US" sz="2800" dirty="0" smtClean="0"/>
              <a:t> </a:t>
            </a:r>
            <a:r>
              <a:rPr lang="en-US" sz="2800" dirty="0" err="1" smtClean="0"/>
              <a:t>paketten</a:t>
            </a:r>
            <a:r>
              <a:rPr lang="en-US" sz="2800" dirty="0" smtClean="0"/>
              <a:t> </a:t>
            </a:r>
            <a:r>
              <a:rPr lang="en-US" sz="2800" dirty="0" err="1" smtClean="0"/>
              <a:t>kan</a:t>
            </a:r>
            <a:r>
              <a:rPr lang="en-US" sz="2800" dirty="0" smtClean="0"/>
              <a:t> je </a:t>
            </a:r>
            <a:r>
              <a:rPr lang="en-US" sz="2800" dirty="0" err="1" smtClean="0"/>
              <a:t>je</a:t>
            </a:r>
            <a:r>
              <a:rPr lang="en-US" sz="2800" dirty="0" smtClean="0"/>
              <a:t> </a:t>
            </a:r>
            <a:r>
              <a:rPr lang="en-US" sz="2800" dirty="0" err="1" smtClean="0"/>
              <a:t>artikels</a:t>
            </a:r>
            <a:r>
              <a:rPr lang="en-US" sz="2800" dirty="0" smtClean="0"/>
              <a:t> </a:t>
            </a:r>
            <a:r>
              <a:rPr lang="en-US" sz="2800" dirty="0" err="1" smtClean="0"/>
              <a:t>ordenen</a:t>
            </a:r>
            <a:r>
              <a:rPr lang="en-US" sz="2800" dirty="0" smtClean="0"/>
              <a:t>, </a:t>
            </a:r>
            <a:r>
              <a:rPr lang="en-US" sz="2800" dirty="0" err="1" smtClean="0"/>
              <a:t>doorzoeken</a:t>
            </a:r>
            <a:r>
              <a:rPr lang="en-US" sz="2800" dirty="0" smtClean="0"/>
              <a:t> </a:t>
            </a:r>
            <a:r>
              <a:rPr lang="en-US" sz="2800" dirty="0" err="1" smtClean="0"/>
              <a:t>en</a:t>
            </a:r>
            <a:r>
              <a:rPr lang="en-US" sz="2800" dirty="0" smtClean="0"/>
              <a:t> </a:t>
            </a:r>
            <a:r>
              <a:rPr lang="en-US" sz="2800" dirty="0" err="1" smtClean="0"/>
              <a:t>backuppen</a:t>
            </a:r>
            <a:r>
              <a:rPr lang="en-US" sz="2800" dirty="0" smtClean="0"/>
              <a:t>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US" sz="2800" dirty="0"/>
          </a:p>
          <a:p>
            <a:pPr algn="ctr"/>
            <a:endParaRPr lang="en-US" sz="2800" dirty="0" smtClean="0"/>
          </a:p>
        </p:txBody>
      </p:sp>
      <p:sp>
        <p:nvSpPr>
          <p:cNvPr id="11" name="TextBox 21"/>
          <p:cNvSpPr txBox="1"/>
          <p:nvPr/>
        </p:nvSpPr>
        <p:spPr>
          <a:xfrm>
            <a:off x="733879" y="4378639"/>
            <a:ext cx="85471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Importeren</a:t>
            </a:r>
            <a:r>
              <a:rPr lang="en-US" sz="2800" b="1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 smtClean="0"/>
              <a:t>Webplugin</a:t>
            </a: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PDF in het </a:t>
            </a:r>
            <a:r>
              <a:rPr lang="en-US" sz="2800" dirty="0" err="1" smtClean="0"/>
              <a:t>programma</a:t>
            </a:r>
            <a:r>
              <a:rPr lang="en-US" sz="2800" dirty="0" smtClean="0"/>
              <a:t> </a:t>
            </a:r>
            <a:r>
              <a:rPr lang="en-US" sz="2800" dirty="0" err="1" smtClean="0"/>
              <a:t>slepen</a:t>
            </a: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Auto import van map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904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7</a:t>
            </a:fld>
            <a:endParaRPr lang="nl-BE"/>
          </a:p>
        </p:txBody>
      </p:sp>
      <p:sp>
        <p:nvSpPr>
          <p:cNvPr id="9" name="TextBox 8"/>
          <p:cNvSpPr txBox="1"/>
          <p:nvPr/>
        </p:nvSpPr>
        <p:spPr>
          <a:xfrm>
            <a:off x="0" y="15165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Van </a:t>
            </a:r>
            <a:r>
              <a:rPr lang="en-US" sz="3600" b="1" dirty="0" err="1" smtClean="0"/>
              <a:t>Mendeley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naar</a:t>
            </a:r>
            <a:r>
              <a:rPr lang="en-US" sz="3600" b="1" dirty="0" smtClean="0"/>
              <a:t> de thesis</a:t>
            </a:r>
            <a:endParaRPr lang="nl-BE" sz="3600" b="1" dirty="0"/>
          </a:p>
        </p:txBody>
      </p:sp>
      <p:sp>
        <p:nvSpPr>
          <p:cNvPr id="8" name="TextBox 21"/>
          <p:cNvSpPr txBox="1"/>
          <p:nvPr/>
        </p:nvSpPr>
        <p:spPr>
          <a:xfrm>
            <a:off x="596900" y="829725"/>
            <a:ext cx="8547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Bibtex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Texlipse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Lyx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TexnicCenter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TexWorks</a:t>
            </a:r>
            <a:r>
              <a:rPr lang="en-US" sz="2800" b="1" dirty="0" smtClean="0"/>
              <a:t>, vi, …):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Copy 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Export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Auto export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Export from site</a:t>
            </a:r>
          </a:p>
        </p:txBody>
      </p:sp>
      <p:sp>
        <p:nvSpPr>
          <p:cNvPr id="10" name="TextBox 21"/>
          <p:cNvSpPr txBox="1"/>
          <p:nvPr/>
        </p:nvSpPr>
        <p:spPr>
          <a:xfrm>
            <a:off x="298450" y="4540468"/>
            <a:ext cx="85471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Pas op </a:t>
            </a:r>
            <a:r>
              <a:rPr lang="en-US" sz="2800" dirty="0" err="1" smtClean="0"/>
              <a:t>voor</a:t>
            </a:r>
            <a:r>
              <a:rPr lang="en-US" sz="2800" dirty="0" smtClean="0"/>
              <a:t> </a:t>
            </a:r>
            <a:r>
              <a:rPr lang="en-US" sz="2800" dirty="0" err="1" smtClean="0"/>
              <a:t>speciale</a:t>
            </a:r>
            <a:r>
              <a:rPr lang="en-US" sz="2800" dirty="0" smtClean="0"/>
              <a:t> </a:t>
            </a:r>
            <a:r>
              <a:rPr lang="en-US" sz="2800" dirty="0" err="1" smtClean="0"/>
              <a:t>tekens</a:t>
            </a:r>
            <a:r>
              <a:rPr lang="en-US" sz="2800" dirty="0" smtClean="0"/>
              <a:t> </a:t>
            </a:r>
            <a:r>
              <a:rPr lang="en-US" sz="2800" dirty="0" err="1" smtClean="0"/>
              <a:t>en</a:t>
            </a:r>
            <a:r>
              <a:rPr lang="en-US" sz="2800" dirty="0" smtClean="0"/>
              <a:t> </a:t>
            </a:r>
            <a:r>
              <a:rPr lang="en-US" sz="2800" dirty="0" err="1" smtClean="0"/>
              <a:t>afkortingen</a:t>
            </a:r>
            <a:r>
              <a:rPr lang="en-US" sz="2800" dirty="0" smtClean="0"/>
              <a:t> van </a:t>
            </a:r>
            <a:r>
              <a:rPr lang="en-US" sz="2800" dirty="0" err="1" smtClean="0"/>
              <a:t>namen</a:t>
            </a:r>
            <a:r>
              <a:rPr lang="en-US" sz="2800" dirty="0" smtClean="0"/>
              <a:t>, </a:t>
            </a:r>
            <a:r>
              <a:rPr lang="en-US" sz="2800" dirty="0" err="1" smtClean="0"/>
              <a:t>afkortingen</a:t>
            </a:r>
            <a:r>
              <a:rPr lang="en-US" sz="2800" dirty="0" smtClean="0"/>
              <a:t> van journals*, etc… </a:t>
            </a:r>
            <a:r>
              <a:rPr lang="en-US" sz="2800" dirty="0" err="1" smtClean="0"/>
              <a:t>Kijk</a:t>
            </a:r>
            <a:r>
              <a:rPr lang="en-US" sz="2800" dirty="0" smtClean="0"/>
              <a:t> de </a:t>
            </a:r>
            <a:r>
              <a:rPr lang="en-US" sz="2800" dirty="0" err="1" smtClean="0"/>
              <a:t>laatste</a:t>
            </a:r>
            <a:r>
              <a:rPr lang="en-US" sz="2800" dirty="0" smtClean="0"/>
              <a:t> </a:t>
            </a:r>
            <a:r>
              <a:rPr lang="en-US" sz="2800" dirty="0" err="1" smtClean="0"/>
              <a:t>versie</a:t>
            </a:r>
            <a:r>
              <a:rPr lang="en-US" sz="2800" dirty="0" smtClean="0"/>
              <a:t> </a:t>
            </a:r>
            <a:r>
              <a:rPr lang="en-US" sz="2800" dirty="0" err="1" smtClean="0"/>
              <a:t>goed</a:t>
            </a:r>
            <a:r>
              <a:rPr lang="en-US" sz="2800" dirty="0" smtClean="0"/>
              <a:t> </a:t>
            </a:r>
            <a:r>
              <a:rPr lang="en-US" sz="2800" dirty="0" err="1" smtClean="0"/>
              <a:t>na.</a:t>
            </a:r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r>
              <a:rPr lang="en-US" dirty="0" smtClean="0"/>
              <a:t>*http</a:t>
            </a:r>
            <a:r>
              <a:rPr lang="en-US" dirty="0"/>
              <a:t>://woodward.library.ubc.ca/research-help/journal-abbreviations/</a:t>
            </a:r>
            <a:endParaRPr lang="en-US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US" sz="2800" dirty="0"/>
          </a:p>
          <a:p>
            <a:pPr algn="ctr"/>
            <a:endParaRPr lang="en-US" sz="2800" dirty="0" smtClean="0"/>
          </a:p>
        </p:txBody>
      </p:sp>
      <p:sp>
        <p:nvSpPr>
          <p:cNvPr id="7" name="TextBox 21"/>
          <p:cNvSpPr txBox="1"/>
          <p:nvPr/>
        </p:nvSpPr>
        <p:spPr>
          <a:xfrm>
            <a:off x="596900" y="3331427"/>
            <a:ext cx="8547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Word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Tools =&gt; Install MS Word Plugin</a:t>
            </a:r>
          </a:p>
        </p:txBody>
      </p:sp>
    </p:spTree>
    <p:extLst>
      <p:ext uri="{BB962C8B-B14F-4D97-AF65-F5344CB8AC3E}">
        <p14:creationId xmlns:p14="http://schemas.microsoft.com/office/powerpoint/2010/main" val="33593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1597B-560F-48DA-8AAD-D2EBAD16E530}" type="slidenum">
              <a:rPr lang="nl-BE" smtClean="0"/>
              <a:pPr/>
              <a:t>8</a:t>
            </a:fld>
            <a:endParaRPr lang="nl-BE"/>
          </a:p>
        </p:txBody>
      </p:sp>
      <p:sp>
        <p:nvSpPr>
          <p:cNvPr id="9" name="TextBox 8"/>
          <p:cNvSpPr txBox="1"/>
          <p:nvPr/>
        </p:nvSpPr>
        <p:spPr>
          <a:xfrm>
            <a:off x="0" y="15165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Extra</a:t>
            </a:r>
            <a:r>
              <a:rPr lang="nl-NL" sz="3600" b="1" dirty="0" smtClean="0"/>
              <a:t>: Latex info</a:t>
            </a:r>
            <a:endParaRPr lang="nl-BE" sz="3600" b="1" dirty="0"/>
          </a:p>
        </p:txBody>
      </p:sp>
      <p:sp>
        <p:nvSpPr>
          <p:cNvPr id="8" name="TextBox 21"/>
          <p:cNvSpPr txBox="1"/>
          <p:nvPr/>
        </p:nvSpPr>
        <p:spPr>
          <a:xfrm>
            <a:off x="596900" y="829725"/>
            <a:ext cx="8547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Basisinfo</a:t>
            </a:r>
            <a:r>
              <a:rPr lang="en-US" sz="2800" b="1" dirty="0" smtClean="0"/>
              <a:t> </a:t>
            </a:r>
            <a:r>
              <a:rPr lang="en-US" sz="2800" b="1" dirty="0" err="1"/>
              <a:t>L</a:t>
            </a:r>
            <a:r>
              <a:rPr lang="en-US" sz="2800" b="1" dirty="0" err="1" smtClean="0"/>
              <a:t>aTeX</a:t>
            </a:r>
            <a:r>
              <a:rPr lang="en-US" sz="2800" b="1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3"/>
              </a:rPr>
              <a:t>http://latex.ugent.be</a:t>
            </a:r>
            <a:r>
              <a:rPr lang="en-US" sz="2800" dirty="0" smtClean="0">
                <a:hlinkClick r:id="rId3"/>
              </a:rPr>
              <a:t>/</a:t>
            </a:r>
            <a:r>
              <a:rPr lang="en-US" sz="2800" dirty="0" smtClean="0"/>
              <a:t> Export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4"/>
              </a:rPr>
              <a:t>https://en.wikibooks.org/wiki/LaTeX</a:t>
            </a:r>
            <a:r>
              <a:rPr lang="en-US" sz="2800" dirty="0" smtClean="0">
                <a:hlinkClick r:id="rId4"/>
              </a:rPr>
              <a:t>/</a:t>
            </a:r>
            <a:r>
              <a:rPr lang="en-US" sz="2800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US" sz="2800" dirty="0" smtClean="0"/>
          </a:p>
        </p:txBody>
      </p:sp>
      <p:sp>
        <p:nvSpPr>
          <p:cNvPr id="7" name="TextBox 21"/>
          <p:cNvSpPr txBox="1"/>
          <p:nvPr/>
        </p:nvSpPr>
        <p:spPr>
          <a:xfrm>
            <a:off x="596900" y="2417027"/>
            <a:ext cx="85471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Basisinfo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Bibtex</a:t>
            </a:r>
            <a:r>
              <a:rPr lang="en-US" sz="2800" b="1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5"/>
              </a:rPr>
              <a:t>http://www.bibtex.org/Using</a:t>
            </a:r>
            <a:r>
              <a:rPr lang="en-US" sz="2800" dirty="0" smtClean="0">
                <a:hlinkClick r:id="rId5"/>
              </a:rPr>
              <a:t>/</a:t>
            </a: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6"/>
              </a:rPr>
              <a:t>https://</a:t>
            </a:r>
            <a:r>
              <a:rPr lang="en-US" sz="2800" dirty="0" smtClean="0">
                <a:hlinkClick r:id="rId6"/>
              </a:rPr>
              <a:t>en.wikibooks.org/wiki/LaTeX/Bibliography_Management</a:t>
            </a: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r>
              <a:rPr lang="en-US" sz="2800" b="1" dirty="0" err="1" smtClean="0"/>
              <a:t>Voorbeeld</a:t>
            </a:r>
            <a:r>
              <a:rPr lang="en-US" sz="2800" b="1" dirty="0" smtClean="0"/>
              <a:t> thesis: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hlinkClick r:id="rId7"/>
              </a:rPr>
              <a:t>https://</a:t>
            </a:r>
            <a:r>
              <a:rPr lang="en-US" sz="2800" dirty="0" smtClean="0">
                <a:hlinkClick r:id="rId7"/>
              </a:rPr>
              <a:t>dl.dropboxusercontent.com/u/80075357/thesislatex.zip</a:t>
            </a:r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 smtClean="0"/>
          </a:p>
        </p:txBody>
      </p:sp>
      <p:sp>
        <p:nvSpPr>
          <p:cNvPr id="2" name="Rechthoek 1"/>
          <p:cNvSpPr/>
          <p:nvPr/>
        </p:nvSpPr>
        <p:spPr>
          <a:xfrm>
            <a:off x="718458" y="6077247"/>
            <a:ext cx="79683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Editors </a:t>
            </a:r>
            <a:r>
              <a:rPr lang="en-US" sz="2400" dirty="0" err="1"/>
              <a:t>zijn</a:t>
            </a:r>
            <a:r>
              <a:rPr lang="en-US" sz="2400" dirty="0"/>
              <a:t>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vinden</a:t>
            </a:r>
            <a:r>
              <a:rPr lang="en-US" sz="2400" dirty="0"/>
              <a:t> op de </a:t>
            </a:r>
            <a:r>
              <a:rPr lang="en-US" sz="2400" dirty="0" err="1"/>
              <a:t>ugent</a:t>
            </a:r>
            <a:r>
              <a:rPr lang="en-US" sz="2400" dirty="0"/>
              <a:t> latex site. Eclipse met </a:t>
            </a:r>
            <a:r>
              <a:rPr lang="en-US" sz="2400" dirty="0" err="1"/>
              <a:t>texlipse</a:t>
            </a:r>
            <a:r>
              <a:rPr lang="en-US" sz="2400" dirty="0"/>
              <a:t> is </a:t>
            </a:r>
            <a:r>
              <a:rPr lang="en-US" sz="2400" dirty="0" err="1"/>
              <a:t>ook</a:t>
            </a:r>
            <a:r>
              <a:rPr lang="en-US" sz="2400" dirty="0"/>
              <a:t> </a:t>
            </a:r>
            <a:r>
              <a:rPr lang="en-US" sz="2400" dirty="0" err="1"/>
              <a:t>een</a:t>
            </a:r>
            <a:r>
              <a:rPr lang="en-US" sz="2400" dirty="0"/>
              <a:t> </a:t>
            </a:r>
            <a:r>
              <a:rPr lang="en-US" sz="2400" dirty="0" err="1"/>
              <a:t>handige</a:t>
            </a:r>
            <a:r>
              <a:rPr lang="en-US" sz="2400" dirty="0"/>
              <a:t> editor </a:t>
            </a:r>
            <a:r>
              <a:rPr lang="en-US" sz="2400" dirty="0" err="1"/>
              <a:t>als</a:t>
            </a:r>
            <a:r>
              <a:rPr lang="en-US" sz="2400" dirty="0"/>
              <a:t> je </a:t>
            </a:r>
            <a:r>
              <a:rPr lang="en-US" sz="2400" dirty="0" err="1"/>
              <a:t>programmeert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610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82690</TotalTime>
  <Words>292</Words>
  <Application>Microsoft Office PowerPoint</Application>
  <PresentationFormat>Diavoorstelling (4:3)</PresentationFormat>
  <Paragraphs>79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Calibri</vt:lpstr>
      <vt:lpstr>Myriad Pro</vt:lpstr>
      <vt:lpstr>Segoe UI</vt:lpstr>
      <vt:lpstr>Office Theme</vt:lpstr>
      <vt:lpstr>Thesis intro: Literatuurstudie en Mendeley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Sluydts</dc:creator>
  <cp:lastModifiedBy>Michaël Sluydts</cp:lastModifiedBy>
  <cp:revision>539</cp:revision>
  <dcterms:created xsi:type="dcterms:W3CDTF">2013-05-22T07:54:59Z</dcterms:created>
  <dcterms:modified xsi:type="dcterms:W3CDTF">2015-09-21T11:17:08Z</dcterms:modified>
</cp:coreProperties>
</file>