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3" r:id="rId4"/>
    <p:sldId id="273" r:id="rId5"/>
    <p:sldId id="274" r:id="rId6"/>
    <p:sldId id="271" r:id="rId7"/>
    <p:sldId id="282" r:id="rId8"/>
    <p:sldId id="285" r:id="rId9"/>
    <p:sldId id="288" r:id="rId10"/>
    <p:sldId id="284" r:id="rId11"/>
    <p:sldId id="286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7" r:id="rId20"/>
    <p:sldId id="300" r:id="rId21"/>
    <p:sldId id="301" r:id="rId22"/>
    <p:sldId id="298" r:id="rId23"/>
    <p:sldId id="281" r:id="rId24"/>
    <p:sldId id="302" r:id="rId25"/>
    <p:sldId id="280" r:id="rId26"/>
    <p:sldId id="299" r:id="rId27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8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5752-15FD-44ED-AEEE-9FFF1172B8C0}" type="datetimeFigureOut">
              <a:rPr lang="nl-BE" smtClean="0"/>
              <a:t>11/12/2015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0034-1604-40A5-AB37-DF45F7547B6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67212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5752-15FD-44ED-AEEE-9FFF1172B8C0}" type="datetimeFigureOut">
              <a:rPr lang="nl-BE" smtClean="0"/>
              <a:t>11/12/2015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0034-1604-40A5-AB37-DF45F7547B6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18694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5752-15FD-44ED-AEEE-9FFF1172B8C0}" type="datetimeFigureOut">
              <a:rPr lang="nl-BE" smtClean="0"/>
              <a:t>11/12/2015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0034-1604-40A5-AB37-DF45F7547B6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6340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5752-15FD-44ED-AEEE-9FFF1172B8C0}" type="datetimeFigureOut">
              <a:rPr lang="nl-BE" smtClean="0"/>
              <a:t>11/12/2015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0034-1604-40A5-AB37-DF45F7547B6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20576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5752-15FD-44ED-AEEE-9FFF1172B8C0}" type="datetimeFigureOut">
              <a:rPr lang="nl-BE" smtClean="0"/>
              <a:t>11/12/2015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0034-1604-40A5-AB37-DF45F7547B6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803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5752-15FD-44ED-AEEE-9FFF1172B8C0}" type="datetimeFigureOut">
              <a:rPr lang="nl-BE" smtClean="0"/>
              <a:t>11/12/2015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0034-1604-40A5-AB37-DF45F7547B6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13089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5752-15FD-44ED-AEEE-9FFF1172B8C0}" type="datetimeFigureOut">
              <a:rPr lang="nl-BE" smtClean="0"/>
              <a:t>11/12/2015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0034-1604-40A5-AB37-DF45F7547B6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55782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5752-15FD-44ED-AEEE-9FFF1172B8C0}" type="datetimeFigureOut">
              <a:rPr lang="nl-BE" smtClean="0"/>
              <a:t>11/12/2015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0034-1604-40A5-AB37-DF45F7547B6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21276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5752-15FD-44ED-AEEE-9FFF1172B8C0}" type="datetimeFigureOut">
              <a:rPr lang="nl-BE" smtClean="0"/>
              <a:t>11/12/2015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0034-1604-40A5-AB37-DF45F7547B6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2745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5752-15FD-44ED-AEEE-9FFF1172B8C0}" type="datetimeFigureOut">
              <a:rPr lang="nl-BE" smtClean="0"/>
              <a:t>11/12/2015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0034-1604-40A5-AB37-DF45F7547B6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2959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5752-15FD-44ED-AEEE-9FFF1172B8C0}" type="datetimeFigureOut">
              <a:rPr lang="nl-BE" smtClean="0"/>
              <a:t>11/12/2015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0034-1604-40A5-AB37-DF45F7547B6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09225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35752-15FD-44ED-AEEE-9FFF1172B8C0}" type="datetimeFigureOut">
              <a:rPr lang="nl-BE" smtClean="0"/>
              <a:t>11/12/2015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D0034-1604-40A5-AB37-DF45F7547B6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04565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89443" y="1731965"/>
            <a:ext cx="7772400" cy="2387600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 smtClean="0">
                <a:latin typeface="Arial Black" panose="020B0A04020102020204" pitchFamily="34" charset="0"/>
              </a:rPr>
              <a:t>Queue Manager</a:t>
            </a:r>
            <a:br>
              <a:rPr lang="en-US" sz="4400" b="1" dirty="0" smtClean="0">
                <a:latin typeface="Arial Black" panose="020B0A04020102020204" pitchFamily="34" charset="0"/>
              </a:rPr>
            </a:b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a practical introduction</a:t>
            </a:r>
            <a:endParaRPr lang="nl-BE" sz="4400" b="1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Picture 3" descr="logo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45677" y="114073"/>
            <a:ext cx="1025045" cy="883312"/>
          </a:xfrm>
          <a:prstGeom prst="rect">
            <a:avLst/>
          </a:prstGeom>
        </p:spPr>
      </p:pic>
      <p:pic>
        <p:nvPicPr>
          <p:cNvPr id="5" name="Picture 5" descr="http://www.huisstijl.ugent.be/elementen/logo/basic/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014" b="100000" l="0" r="100000">
                        <a14:foregroundMark x1="42733" y1="20624" x2="42733" y2="20624"/>
                        <a14:foregroundMark x1="26658" y1="17692" x2="26658" y2="17692"/>
                        <a14:foregroundMark x1="29337" y1="12110" x2="29337" y2="12110"/>
                        <a14:foregroundMark x1="45747" y1="34153" x2="45747" y2="34153"/>
                        <a14:foregroundMark x1="38178" y1="37559" x2="38178" y2="37559"/>
                        <a14:foregroundMark x1="31949" y1="37654" x2="31949" y2="37654"/>
                        <a14:foregroundMark x1="52847" y1="36708" x2="52847" y2="36708"/>
                        <a14:foregroundMark x1="60415" y1="38411" x2="60415" y2="38411"/>
                        <a14:foregroundMark x1="67448" y1="39640" x2="67448" y2="39640"/>
                        <a14:foregroundMark x1="54588" y1="48628" x2="54588" y2="48628"/>
                        <a14:foregroundMark x1="54454" y1="52412" x2="54454" y2="52412"/>
                        <a14:foregroundMark x1="65506" y1="82687" x2="65506" y2="82687"/>
                        <a14:foregroundMark x1="61487" y1="83633" x2="61487" y2="83633"/>
                        <a14:foregroundMark x1="46818" y1="82119" x2="46818" y2="82119"/>
                        <a14:foregroundMark x1="33758" y1="82119" x2="33758" y2="82119"/>
                        <a14:foregroundMark x1="32887" y1="71712" x2="32887" y2="71712"/>
                        <a14:foregroundMark x1="26524" y1="67644" x2="26524" y2="67644"/>
                        <a14:foregroundMark x1="22438" y1="68307" x2="22438" y2="68307"/>
                        <a14:foregroundMark x1="8238" y1="70861" x2="8238" y2="70861"/>
                        <a14:foregroundMark x1="41795" y1="70199" x2="41795" y2="70199"/>
                        <a14:foregroundMark x1="50770" y1="69726" x2="50770" y2="69726"/>
                        <a14:foregroundMark x1="64836" y1="68874" x2="64836" y2="68874"/>
                        <a14:foregroundMark x1="69725" y1="67455" x2="69725" y2="67455"/>
                        <a14:foregroundMark x1="74749" y1="60076" x2="74749" y2="60076"/>
                        <a14:foregroundMark x1="81514" y1="59981" x2="81514" y2="59981"/>
                        <a14:foregroundMark x1="89953" y1="61684" x2="89953" y2="61684"/>
                        <a14:foregroundMark x1="96182" y1="60643" x2="96182" y2="6064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79" y="147892"/>
            <a:ext cx="1152128" cy="815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el 1"/>
          <p:cNvSpPr txBox="1">
            <a:spLocks/>
          </p:cNvSpPr>
          <p:nvPr/>
        </p:nvSpPr>
        <p:spPr>
          <a:xfrm>
            <a:off x="4128910" y="4887965"/>
            <a:ext cx="5715001" cy="6630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By Michael Sluydts</a:t>
            </a:r>
            <a:endParaRPr lang="nl-BE" sz="3200" b="1" dirty="0">
              <a:solidFill>
                <a:schemeClr val="bg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88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hoek 18"/>
          <p:cNvSpPr/>
          <p:nvPr/>
        </p:nvSpPr>
        <p:spPr>
          <a:xfrm>
            <a:off x="169740" y="4438387"/>
            <a:ext cx="8598439" cy="8194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Rechthoek 3"/>
          <p:cNvSpPr/>
          <p:nvPr/>
        </p:nvSpPr>
        <p:spPr>
          <a:xfrm>
            <a:off x="169740" y="909957"/>
            <a:ext cx="8598439" cy="33699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 8"/>
          <p:cNvSpPr/>
          <p:nvPr/>
        </p:nvSpPr>
        <p:spPr>
          <a:xfrm>
            <a:off x="3206211" y="166696"/>
            <a:ext cx="25255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 Black" panose="020B0A04020102020204" pitchFamily="34" charset="0"/>
              </a:rPr>
              <a:t>Templates</a:t>
            </a:r>
            <a:endParaRPr lang="nl-BE" sz="3200" dirty="0"/>
          </a:p>
        </p:txBody>
      </p:sp>
      <p:sp>
        <p:nvSpPr>
          <p:cNvPr id="11" name="Rechthoek 10"/>
          <p:cNvSpPr/>
          <p:nvPr/>
        </p:nvSpPr>
        <p:spPr>
          <a:xfrm>
            <a:off x="0" y="6032500"/>
            <a:ext cx="928119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sz="2000" b="1" dirty="0" err="1" smtClean="0"/>
              <a:t>HighThroughput.manage.template</a:t>
            </a:r>
            <a:endParaRPr lang="nl-BE" sz="2000" b="1" dirty="0" smtClean="0"/>
          </a:p>
          <a:p>
            <a:r>
              <a:rPr lang="nl-BE" b="1" dirty="0" smtClean="0"/>
              <a:t>.</a:t>
            </a:r>
            <a:r>
              <a:rPr lang="nl-BE" b="1" dirty="0" err="1" smtClean="0"/>
              <a:t>add</a:t>
            </a:r>
            <a:r>
              <a:rPr lang="nl-BE" b="1" dirty="0" smtClean="0"/>
              <a:t>(</a:t>
            </a:r>
            <a:r>
              <a:rPr lang="nl-BE" b="1" dirty="0" err="1" smtClean="0"/>
              <a:t>name,value,software,ttype</a:t>
            </a:r>
            <a:r>
              <a:rPr lang="nl-BE" b="1" dirty="0" smtClean="0"/>
              <a:t>)  </a:t>
            </a:r>
            <a:r>
              <a:rPr lang="en-US" b="1" dirty="0" smtClean="0"/>
              <a:t>.get(id) .modify({‘id’: id, …}) .remove(id)</a:t>
            </a:r>
            <a:endParaRPr lang="nl-BE" b="1" dirty="0"/>
          </a:p>
        </p:txBody>
      </p:sp>
      <p:sp>
        <p:nvSpPr>
          <p:cNvPr id="14" name="Rechthoek 13"/>
          <p:cNvSpPr/>
          <p:nvPr/>
        </p:nvSpPr>
        <p:spPr>
          <a:xfrm>
            <a:off x="169741" y="909957"/>
            <a:ext cx="859843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Settings</a:t>
            </a:r>
          </a:p>
          <a:p>
            <a:endParaRPr lang="en-US" sz="2000" b="1" dirty="0"/>
          </a:p>
          <a:p>
            <a:pPr lvl="1"/>
            <a:r>
              <a:rPr lang="en-US" b="1" dirty="0" smtClean="0"/>
              <a:t>VASP: </a:t>
            </a:r>
            <a:r>
              <a:rPr lang="nl-BE" dirty="0"/>
              <a:t>{"INCAR": {"ISTART": "0", "NCORE": "1", "SYSTEM": "single point", "ENCUT": "400", "LCHARG": ".TRUE.", "ICHARG": "2", "IBRION": "-1", "PREC": "Accurate", "ISMEAR": "-5", "ISPIN": "1", "EDIFF": "1.0E-6", "LWAVE": ".FALSE."}, "KPOINTS": {"</a:t>
            </a:r>
            <a:r>
              <a:rPr lang="nl-BE" dirty="0" err="1"/>
              <a:t>comment</a:t>
            </a:r>
            <a:r>
              <a:rPr lang="nl-BE" dirty="0"/>
              <a:t>": "K-points", "shift": "0 0 0", "K": "13 13 13", "mode": "M"}, "POTCAR": "Ni"}</a:t>
            </a:r>
            <a:endParaRPr lang="en-US" b="1" dirty="0" smtClean="0"/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Gaussian: </a:t>
            </a:r>
            <a:r>
              <a:rPr lang="nl-BE" dirty="0"/>
              <a:t>{"</a:t>
            </a:r>
            <a:r>
              <a:rPr lang="nl-BE" dirty="0" err="1"/>
              <a:t>comment</a:t>
            </a:r>
            <a:r>
              <a:rPr lang="nl-BE" dirty="0"/>
              <a:t>": "</a:t>
            </a:r>
            <a:r>
              <a:rPr lang="nl-BE" dirty="0" err="1"/>
              <a:t>comment</a:t>
            </a:r>
            <a:r>
              <a:rPr lang="nl-BE" dirty="0"/>
              <a:t>", "name": "test", "mem": "4GB", "</a:t>
            </a:r>
            <a:r>
              <a:rPr lang="nl-BE" dirty="0" err="1"/>
              <a:t>multiplicity</a:t>
            </a:r>
            <a:r>
              <a:rPr lang="nl-BE" dirty="0"/>
              <a:t>": "1", "route": "b3lyp/6-31+g** </a:t>
            </a:r>
            <a:r>
              <a:rPr lang="nl-BE" dirty="0" err="1"/>
              <a:t>opt</a:t>
            </a:r>
            <a:r>
              <a:rPr lang="nl-BE" dirty="0"/>
              <a:t> </a:t>
            </a:r>
            <a:r>
              <a:rPr lang="nl-BE" dirty="0" err="1"/>
              <a:t>freq</a:t>
            </a:r>
            <a:r>
              <a:rPr lang="nl-BE" dirty="0"/>
              <a:t> </a:t>
            </a:r>
            <a:r>
              <a:rPr lang="nl-BE" dirty="0" err="1"/>
              <a:t>gfinput</a:t>
            </a:r>
            <a:r>
              <a:rPr lang="nl-BE" dirty="0"/>
              <a:t> </a:t>
            </a:r>
            <a:r>
              <a:rPr lang="nl-BE" dirty="0" err="1"/>
              <a:t>iop</a:t>
            </a:r>
            <a:r>
              <a:rPr lang="nl-BE" dirty="0"/>
              <a:t>(6/7=3)", "</a:t>
            </a:r>
            <a:r>
              <a:rPr lang="nl-BE" dirty="0" err="1"/>
              <a:t>chk</a:t>
            </a:r>
            <a:r>
              <a:rPr lang="nl-BE" dirty="0"/>
              <a:t>": "minimum1", "charge": "0", "</a:t>
            </a:r>
            <a:r>
              <a:rPr lang="nl-BE" dirty="0" err="1"/>
              <a:t>nproc</a:t>
            </a:r>
            <a:r>
              <a:rPr lang="nl-BE" dirty="0"/>
              <a:t>": "16"}</a:t>
            </a:r>
          </a:p>
          <a:p>
            <a:pPr lvl="1"/>
            <a:r>
              <a:rPr lang="en-US" b="1" dirty="0" smtClean="0"/>
              <a:t> </a:t>
            </a:r>
            <a:endParaRPr lang="nl-BE" b="1" dirty="0"/>
          </a:p>
        </p:txBody>
      </p:sp>
      <p:sp>
        <p:nvSpPr>
          <p:cNvPr id="15" name="Rechthoek 14"/>
          <p:cNvSpPr/>
          <p:nvPr/>
        </p:nvSpPr>
        <p:spPr>
          <a:xfrm>
            <a:off x="169740" y="4438632"/>
            <a:ext cx="85984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Results</a:t>
            </a:r>
            <a:endParaRPr lang="en-US" sz="2000" b="1" dirty="0"/>
          </a:p>
          <a:p>
            <a:r>
              <a:rPr lang="en-US" dirty="0" smtClean="0"/>
              <a:t>	</a:t>
            </a:r>
            <a:r>
              <a:rPr lang="en-US" b="1" dirty="0" smtClean="0"/>
              <a:t>Example</a:t>
            </a:r>
            <a:r>
              <a:rPr lang="en-US" dirty="0" smtClean="0"/>
              <a:t>: { “Energy” : 0.0, “Volume” : 0.0}</a:t>
            </a:r>
            <a:endParaRPr lang="nl-BE" dirty="0"/>
          </a:p>
          <a:p>
            <a:r>
              <a:rPr lang="en-US" b="1" dirty="0" smtClean="0"/>
              <a:t> </a:t>
            </a:r>
            <a:endParaRPr lang="nl-BE" b="1" dirty="0"/>
          </a:p>
        </p:txBody>
      </p:sp>
      <p:sp>
        <p:nvSpPr>
          <p:cNvPr id="20" name="Rechthoek 19"/>
          <p:cNvSpPr/>
          <p:nvPr/>
        </p:nvSpPr>
        <p:spPr>
          <a:xfrm>
            <a:off x="299789" y="5416287"/>
            <a:ext cx="92811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Python dictionaries which get converted to and from input files (JSON-stored)</a:t>
            </a:r>
            <a:endParaRPr lang="nl-BE" b="1" dirty="0"/>
          </a:p>
        </p:txBody>
      </p:sp>
    </p:spTree>
    <p:extLst>
      <p:ext uri="{BB962C8B-B14F-4D97-AF65-F5344CB8AC3E}">
        <p14:creationId xmlns:p14="http://schemas.microsoft.com/office/powerpoint/2010/main" val="429145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kstvak 19"/>
          <p:cNvSpPr txBox="1"/>
          <p:nvPr/>
        </p:nvSpPr>
        <p:spPr>
          <a:xfrm>
            <a:off x="6003524" y="13814313"/>
            <a:ext cx="28369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mbria" panose="02040503050406030204" pitchFamily="18" charset="0"/>
              </a:rPr>
              <a:t>* Not the guys who scooped Jan</a:t>
            </a:r>
            <a:endParaRPr lang="nl-BE" sz="1600" i="1" dirty="0">
              <a:latin typeface="Cambria" panose="02040503050406030204" pitchFamily="18" charset="0"/>
            </a:endParaRPr>
          </a:p>
        </p:txBody>
      </p:sp>
      <p:sp>
        <p:nvSpPr>
          <p:cNvPr id="164" name="Rechthoek 163"/>
          <p:cNvSpPr/>
          <p:nvPr/>
        </p:nvSpPr>
        <p:spPr>
          <a:xfrm>
            <a:off x="0" y="-17263"/>
            <a:ext cx="9144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5" name="Tekstvak 164"/>
          <p:cNvSpPr txBox="1"/>
          <p:nvPr/>
        </p:nvSpPr>
        <p:spPr>
          <a:xfrm>
            <a:off x="266479" y="758202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  <p:sp>
        <p:nvSpPr>
          <p:cNvPr id="176" name="Tekstvak 175"/>
          <p:cNvSpPr txBox="1"/>
          <p:nvPr/>
        </p:nvSpPr>
        <p:spPr>
          <a:xfrm>
            <a:off x="266478" y="1577885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  <p:sp>
        <p:nvSpPr>
          <p:cNvPr id="11" name="Rechthoek 10"/>
          <p:cNvSpPr/>
          <p:nvPr/>
        </p:nvSpPr>
        <p:spPr>
          <a:xfrm>
            <a:off x="2096814" y="111724"/>
            <a:ext cx="46496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Creating a template</a:t>
            </a:r>
            <a:endParaRPr lang="nl-BE" sz="3200" dirty="0">
              <a:solidFill>
                <a:schemeClr val="bg1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266479" y="1102632"/>
            <a:ext cx="9281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dirty="0" err="1" smtClean="0">
                <a:solidFill>
                  <a:schemeClr val="bg1"/>
                </a:solidFill>
              </a:rPr>
              <a:t>cp</a:t>
            </a:r>
            <a:r>
              <a:rPr lang="nl-BE" dirty="0" smtClean="0">
                <a:solidFill>
                  <a:schemeClr val="bg1"/>
                </a:solidFill>
              </a:rPr>
              <a:t> -r $VSC_DATA_VO/shared/</a:t>
            </a:r>
            <a:r>
              <a:rPr lang="nl-BE" dirty="0" err="1" smtClean="0">
                <a:solidFill>
                  <a:schemeClr val="bg1"/>
                </a:solidFill>
              </a:rPr>
              <a:t>HTtutorial</a:t>
            </a:r>
            <a:r>
              <a:rPr lang="nl-BE" dirty="0" smtClean="0">
                <a:solidFill>
                  <a:schemeClr val="bg1"/>
                </a:solidFill>
              </a:rPr>
              <a:t>  $VSC_SCRATCH</a:t>
            </a:r>
            <a:endParaRPr lang="nl-BE" dirty="0">
              <a:solidFill>
                <a:schemeClr val="bg1"/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264427" y="2333198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266477" y="5180349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  <p:sp>
        <p:nvSpPr>
          <p:cNvPr id="18" name="Rechthoek 17"/>
          <p:cNvSpPr/>
          <p:nvPr/>
        </p:nvSpPr>
        <p:spPr>
          <a:xfrm>
            <a:off x="266477" y="5549681"/>
            <a:ext cx="3422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Repeat for </a:t>
            </a:r>
            <a:r>
              <a:rPr lang="en-US" b="1" dirty="0" err="1" smtClean="0">
                <a:solidFill>
                  <a:schemeClr val="bg1"/>
                </a:solidFill>
              </a:rPr>
              <a:t>demoSP</a:t>
            </a:r>
            <a:r>
              <a:rPr lang="en-US" b="1" dirty="0" smtClean="0">
                <a:solidFill>
                  <a:schemeClr val="bg1"/>
                </a:solidFill>
              </a:rPr>
              <a:t> and check site</a:t>
            </a:r>
            <a:endParaRPr lang="nl-BE" b="1" dirty="0">
              <a:solidFill>
                <a:schemeClr val="bg1"/>
              </a:solidFill>
            </a:endParaRPr>
          </a:p>
        </p:txBody>
      </p:sp>
      <p:sp>
        <p:nvSpPr>
          <p:cNvPr id="19" name="Rechthoek 18"/>
          <p:cNvSpPr/>
          <p:nvPr/>
        </p:nvSpPr>
        <p:spPr>
          <a:xfrm>
            <a:off x="266479" y="1947217"/>
            <a:ext cx="9281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dirty="0" smtClean="0">
                <a:solidFill>
                  <a:schemeClr val="bg1"/>
                </a:solidFill>
              </a:rPr>
              <a:t>cd </a:t>
            </a:r>
            <a:r>
              <a:rPr lang="nl-BE" dirty="0" err="1" smtClean="0">
                <a:solidFill>
                  <a:schemeClr val="bg1"/>
                </a:solidFill>
              </a:rPr>
              <a:t>HTtutorial</a:t>
            </a:r>
            <a:r>
              <a:rPr lang="nl-BE" dirty="0" smtClean="0">
                <a:solidFill>
                  <a:schemeClr val="bg1"/>
                </a:solidFill>
              </a:rPr>
              <a:t>/</a:t>
            </a:r>
            <a:r>
              <a:rPr lang="nl-BE" dirty="0" err="1" smtClean="0">
                <a:solidFill>
                  <a:schemeClr val="bg1"/>
                </a:solidFill>
              </a:rPr>
              <a:t>demorel</a:t>
            </a:r>
            <a:endParaRPr lang="nl-BE" dirty="0">
              <a:solidFill>
                <a:schemeClr val="bg1"/>
              </a:solidFill>
            </a:endParaRPr>
          </a:p>
        </p:txBody>
      </p:sp>
      <p:sp>
        <p:nvSpPr>
          <p:cNvPr id="22" name="Rechthoek 21"/>
          <p:cNvSpPr/>
          <p:nvPr/>
        </p:nvSpPr>
        <p:spPr>
          <a:xfrm>
            <a:off x="264427" y="2647578"/>
            <a:ext cx="22717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dirty="0" smtClean="0">
                <a:solidFill>
                  <a:schemeClr val="bg1"/>
                </a:solidFill>
              </a:rPr>
              <a:t>python</a:t>
            </a:r>
            <a:endParaRPr lang="nl-BE" dirty="0">
              <a:solidFill>
                <a:schemeClr val="bg1"/>
              </a:solidFill>
            </a:endParaRPr>
          </a:p>
        </p:txBody>
      </p:sp>
      <p:sp>
        <p:nvSpPr>
          <p:cNvPr id="23" name="Rechthoek 22"/>
          <p:cNvSpPr/>
          <p:nvPr/>
        </p:nvSpPr>
        <p:spPr>
          <a:xfrm>
            <a:off x="264427" y="3039357"/>
            <a:ext cx="904516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b="1" dirty="0" smtClean="0">
                <a:solidFill>
                  <a:schemeClr val="bg1"/>
                </a:solidFill>
              </a:rPr>
              <a:t>&gt; </a:t>
            </a:r>
            <a:r>
              <a:rPr lang="nl-BE" dirty="0" smtClean="0">
                <a:solidFill>
                  <a:schemeClr val="bg1"/>
                </a:solidFill>
              </a:rPr>
              <a:t>import</a:t>
            </a:r>
            <a:r>
              <a:rPr lang="nl-BE" b="1" dirty="0" smtClean="0">
                <a:solidFill>
                  <a:schemeClr val="bg1"/>
                </a:solidFill>
              </a:rPr>
              <a:t> </a:t>
            </a:r>
            <a:r>
              <a:rPr lang="nl-BE" dirty="0" err="1" smtClean="0">
                <a:solidFill>
                  <a:schemeClr val="bg1"/>
                </a:solidFill>
              </a:rPr>
              <a:t>HighThroughput</a:t>
            </a:r>
            <a:endParaRPr lang="nl-BE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&gt; </a:t>
            </a:r>
            <a:r>
              <a:rPr lang="en-US" dirty="0" smtClean="0">
                <a:solidFill>
                  <a:schemeClr val="bg1"/>
                </a:solidFill>
              </a:rPr>
              <a:t>settings = {}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&gt; </a:t>
            </a:r>
            <a:r>
              <a:rPr lang="en-US" dirty="0" err="1">
                <a:solidFill>
                  <a:schemeClr val="bg1"/>
                </a:solidFill>
              </a:rPr>
              <a:t>HighThroughput.modules.VASP.readSettings</a:t>
            </a:r>
            <a:r>
              <a:rPr lang="en-US" dirty="0">
                <a:solidFill>
                  <a:schemeClr val="bg1"/>
                </a:solidFill>
              </a:rPr>
              <a:t>(settings)</a:t>
            </a:r>
            <a:endParaRPr lang="nl-BE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&gt; </a:t>
            </a:r>
            <a:r>
              <a:rPr lang="en-US" dirty="0" err="1" smtClean="0">
                <a:solidFill>
                  <a:schemeClr val="bg1"/>
                </a:solidFill>
              </a:rPr>
              <a:t>settingsid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= </a:t>
            </a:r>
            <a:r>
              <a:rPr lang="en-US" dirty="0" err="1">
                <a:solidFill>
                  <a:schemeClr val="bg1"/>
                </a:solidFill>
              </a:rPr>
              <a:t>HighThroughput.manage.template.add</a:t>
            </a:r>
            <a:r>
              <a:rPr lang="en-US" dirty="0">
                <a:solidFill>
                  <a:schemeClr val="bg1"/>
                </a:solidFill>
              </a:rPr>
              <a:t>(</a:t>
            </a:r>
            <a:r>
              <a:rPr lang="en-US" dirty="0" smtClean="0">
                <a:solidFill>
                  <a:schemeClr val="bg1"/>
                </a:solidFill>
              </a:rPr>
              <a:t>'Relax </a:t>
            </a:r>
            <a:r>
              <a:rPr lang="en-US" dirty="0" err="1" smtClean="0">
                <a:solidFill>
                  <a:schemeClr val="bg1"/>
                </a:solidFill>
              </a:rPr>
              <a:t>template</a:t>
            </a:r>
            <a:r>
              <a:rPr lang="en-US" dirty="0" err="1">
                <a:solidFill>
                  <a:schemeClr val="bg1"/>
                </a:solidFill>
              </a:rPr>
              <a:t>',settings,'VASP','settings</a:t>
            </a:r>
            <a:r>
              <a:rPr lang="en-US" dirty="0">
                <a:solidFill>
                  <a:schemeClr val="bg1"/>
                </a:solidFill>
              </a:rPr>
              <a:t>')</a:t>
            </a:r>
            <a:endParaRPr lang="nl-BE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&gt; </a:t>
            </a:r>
            <a:r>
              <a:rPr lang="en-US" dirty="0" smtClean="0">
                <a:solidFill>
                  <a:schemeClr val="bg1"/>
                </a:solidFill>
              </a:rPr>
              <a:t>results </a:t>
            </a:r>
            <a:r>
              <a:rPr lang="en-US" dirty="0">
                <a:solidFill>
                  <a:schemeClr val="bg1"/>
                </a:solidFill>
              </a:rPr>
              <a:t>= {'E0': 0.0, 'V0' : 0.0}</a:t>
            </a:r>
            <a:endParaRPr lang="nl-BE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resultsid</a:t>
            </a:r>
            <a:r>
              <a:rPr lang="en-US" dirty="0">
                <a:solidFill>
                  <a:schemeClr val="bg1"/>
                </a:solidFill>
              </a:rPr>
              <a:t> = </a:t>
            </a:r>
            <a:r>
              <a:rPr lang="en-US" dirty="0" err="1">
                <a:solidFill>
                  <a:schemeClr val="bg1"/>
                </a:solidFill>
              </a:rPr>
              <a:t>HighThroughput.manage.template.add</a:t>
            </a:r>
            <a:r>
              <a:rPr lang="en-US" dirty="0" smtClean="0">
                <a:solidFill>
                  <a:schemeClr val="bg1"/>
                </a:solidFill>
              </a:rPr>
              <a:t>(‘Results </a:t>
            </a:r>
            <a:r>
              <a:rPr lang="en-US" dirty="0" err="1" smtClean="0">
                <a:solidFill>
                  <a:schemeClr val="bg1"/>
                </a:solidFill>
              </a:rPr>
              <a:t>template</a:t>
            </a:r>
            <a:r>
              <a:rPr lang="en-US" dirty="0" err="1">
                <a:solidFill>
                  <a:schemeClr val="bg1"/>
                </a:solidFill>
              </a:rPr>
              <a:t>',results,'VASP</a:t>
            </a:r>
            <a:r>
              <a:rPr lang="en-US" dirty="0">
                <a:solidFill>
                  <a:schemeClr val="bg1"/>
                </a:solidFill>
              </a:rPr>
              <a:t>', 'results')</a:t>
            </a:r>
            <a:endParaRPr lang="nl-BE" dirty="0">
              <a:solidFill>
                <a:schemeClr val="bg1"/>
              </a:solidFill>
            </a:endParaRPr>
          </a:p>
          <a:p>
            <a:endParaRPr lang="nl-BE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476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/>
      <p:bldP spid="14" grpId="0"/>
      <p:bldP spid="17" grpId="0"/>
      <p:bldP spid="18" grpId="0"/>
      <p:bldP spid="19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3206211" y="166696"/>
            <a:ext cx="25302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 Black" panose="020B0A04020102020204" pitchFamily="34" charset="0"/>
              </a:rPr>
              <a:t>Workflows</a:t>
            </a:r>
            <a:endParaRPr lang="nl-BE" sz="3200" dirty="0"/>
          </a:p>
        </p:txBody>
      </p:sp>
      <p:sp>
        <p:nvSpPr>
          <p:cNvPr id="44" name="Rechthoek 43"/>
          <p:cNvSpPr/>
          <p:nvPr/>
        </p:nvSpPr>
        <p:spPr>
          <a:xfrm>
            <a:off x="62581" y="729225"/>
            <a:ext cx="35890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Linear sequences of templates</a:t>
            </a:r>
            <a:endParaRPr lang="nl-BE" sz="2000" b="1" dirty="0"/>
          </a:p>
        </p:txBody>
      </p:sp>
      <p:sp>
        <p:nvSpPr>
          <p:cNvPr id="35" name="Rechthoek 34"/>
          <p:cNvSpPr/>
          <p:nvPr/>
        </p:nvSpPr>
        <p:spPr>
          <a:xfrm>
            <a:off x="2621152" y="1233357"/>
            <a:ext cx="2061030" cy="61551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3" name="Rechthoek 42"/>
          <p:cNvSpPr/>
          <p:nvPr/>
        </p:nvSpPr>
        <p:spPr>
          <a:xfrm>
            <a:off x="2741390" y="1356449"/>
            <a:ext cx="20948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Settings Template</a:t>
            </a:r>
            <a:endParaRPr lang="nl-BE" b="1" dirty="0"/>
          </a:p>
        </p:txBody>
      </p:sp>
      <p:sp>
        <p:nvSpPr>
          <p:cNvPr id="49" name="Rechthoek 48"/>
          <p:cNvSpPr/>
          <p:nvPr/>
        </p:nvSpPr>
        <p:spPr>
          <a:xfrm>
            <a:off x="4836227" y="1233357"/>
            <a:ext cx="2061030" cy="61551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0" name="Rechthoek 49"/>
          <p:cNvSpPr/>
          <p:nvPr/>
        </p:nvSpPr>
        <p:spPr>
          <a:xfrm>
            <a:off x="4956465" y="1356449"/>
            <a:ext cx="20948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Results Template</a:t>
            </a:r>
            <a:endParaRPr lang="nl-BE" b="1" dirty="0"/>
          </a:p>
        </p:txBody>
      </p:sp>
      <p:sp>
        <p:nvSpPr>
          <p:cNvPr id="52" name="Rechthoek 51"/>
          <p:cNvSpPr/>
          <p:nvPr/>
        </p:nvSpPr>
        <p:spPr>
          <a:xfrm>
            <a:off x="748418" y="1341060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Step 1</a:t>
            </a:r>
            <a:endParaRPr lang="nl-BE" sz="2000" b="1" dirty="0"/>
          </a:p>
        </p:txBody>
      </p:sp>
      <p:sp>
        <p:nvSpPr>
          <p:cNvPr id="58" name="Rechthoek 57"/>
          <p:cNvSpPr/>
          <p:nvPr/>
        </p:nvSpPr>
        <p:spPr>
          <a:xfrm>
            <a:off x="748418" y="2584035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Step 2</a:t>
            </a:r>
            <a:endParaRPr lang="nl-BE" sz="2000" b="1" dirty="0"/>
          </a:p>
        </p:txBody>
      </p:sp>
      <p:sp>
        <p:nvSpPr>
          <p:cNvPr id="59" name="Rechthoek 58"/>
          <p:cNvSpPr/>
          <p:nvPr/>
        </p:nvSpPr>
        <p:spPr>
          <a:xfrm>
            <a:off x="2621152" y="2491721"/>
            <a:ext cx="2061030" cy="61551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0" name="Rechthoek 59"/>
          <p:cNvSpPr/>
          <p:nvPr/>
        </p:nvSpPr>
        <p:spPr>
          <a:xfrm>
            <a:off x="2741390" y="2614813"/>
            <a:ext cx="20948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Settings Template</a:t>
            </a:r>
            <a:endParaRPr lang="nl-BE" b="1" dirty="0"/>
          </a:p>
        </p:txBody>
      </p:sp>
      <p:sp>
        <p:nvSpPr>
          <p:cNvPr id="61" name="Rechthoek 60"/>
          <p:cNvSpPr/>
          <p:nvPr/>
        </p:nvSpPr>
        <p:spPr>
          <a:xfrm>
            <a:off x="4836227" y="2491721"/>
            <a:ext cx="2061030" cy="61551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2" name="Rechthoek 61"/>
          <p:cNvSpPr/>
          <p:nvPr/>
        </p:nvSpPr>
        <p:spPr>
          <a:xfrm>
            <a:off x="4956465" y="2614813"/>
            <a:ext cx="20948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Results Template</a:t>
            </a:r>
            <a:endParaRPr lang="nl-BE" b="1" dirty="0"/>
          </a:p>
        </p:txBody>
      </p:sp>
      <p:sp>
        <p:nvSpPr>
          <p:cNvPr id="63" name="PIJL-OMLAAG 62"/>
          <p:cNvSpPr/>
          <p:nvPr/>
        </p:nvSpPr>
        <p:spPr>
          <a:xfrm>
            <a:off x="4555282" y="1964351"/>
            <a:ext cx="370703" cy="411892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0" name="Rechthoek 69"/>
          <p:cNvSpPr/>
          <p:nvPr/>
        </p:nvSpPr>
        <p:spPr>
          <a:xfrm>
            <a:off x="2737059" y="4865489"/>
            <a:ext cx="1310768" cy="61551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1" name="Rechthoek 70"/>
          <p:cNvSpPr/>
          <p:nvPr/>
        </p:nvSpPr>
        <p:spPr>
          <a:xfrm>
            <a:off x="2984878" y="4973192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Step 1</a:t>
            </a:r>
            <a:endParaRPr lang="nl-BE" sz="2000" b="1" dirty="0"/>
          </a:p>
        </p:txBody>
      </p:sp>
      <p:sp>
        <p:nvSpPr>
          <p:cNvPr id="72" name="PIJL-OMLAAG 71"/>
          <p:cNvSpPr/>
          <p:nvPr/>
        </p:nvSpPr>
        <p:spPr>
          <a:xfrm rot="16200000">
            <a:off x="4307770" y="4952597"/>
            <a:ext cx="370703" cy="411892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3" name="Rechthoek 72"/>
          <p:cNvSpPr/>
          <p:nvPr/>
        </p:nvSpPr>
        <p:spPr>
          <a:xfrm>
            <a:off x="4990272" y="4123055"/>
            <a:ext cx="1954350" cy="61551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4" name="Rechthoek 73"/>
          <p:cNvSpPr/>
          <p:nvPr/>
        </p:nvSpPr>
        <p:spPr>
          <a:xfrm>
            <a:off x="5255591" y="4230758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Step 1 </a:t>
            </a:r>
            <a:r>
              <a:rPr lang="nl-BE" sz="2000" b="1" dirty="0" err="1" smtClean="0"/>
              <a:t>Waiting</a:t>
            </a:r>
            <a:endParaRPr lang="en-US" sz="2000" b="1" dirty="0" smtClean="0"/>
          </a:p>
        </p:txBody>
      </p:sp>
      <p:sp>
        <p:nvSpPr>
          <p:cNvPr id="75" name="Rechthoek 74"/>
          <p:cNvSpPr/>
          <p:nvPr/>
        </p:nvSpPr>
        <p:spPr>
          <a:xfrm>
            <a:off x="4990272" y="4865489"/>
            <a:ext cx="1954350" cy="61551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6" name="Rechthoek 75"/>
          <p:cNvSpPr/>
          <p:nvPr/>
        </p:nvSpPr>
        <p:spPr>
          <a:xfrm>
            <a:off x="5148911" y="4973192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Step 1 Running </a:t>
            </a:r>
            <a:endParaRPr lang="nl-BE" sz="2000" b="1" dirty="0"/>
          </a:p>
        </p:txBody>
      </p:sp>
      <p:sp>
        <p:nvSpPr>
          <p:cNvPr id="77" name="Rechthoek 76"/>
          <p:cNvSpPr/>
          <p:nvPr/>
        </p:nvSpPr>
        <p:spPr>
          <a:xfrm>
            <a:off x="4990271" y="5588708"/>
            <a:ext cx="1954351" cy="61551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8" name="Rechthoek 77"/>
          <p:cNvSpPr/>
          <p:nvPr/>
        </p:nvSpPr>
        <p:spPr>
          <a:xfrm>
            <a:off x="5255591" y="5696411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Step 1 Done</a:t>
            </a:r>
            <a:endParaRPr lang="nl-BE" sz="2000" b="1" dirty="0"/>
          </a:p>
        </p:txBody>
      </p:sp>
      <p:sp>
        <p:nvSpPr>
          <p:cNvPr id="79" name="Rechthoek 78"/>
          <p:cNvSpPr/>
          <p:nvPr/>
        </p:nvSpPr>
        <p:spPr>
          <a:xfrm>
            <a:off x="62581" y="3595685"/>
            <a:ext cx="35890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Each step has multiple statuses</a:t>
            </a:r>
            <a:endParaRPr lang="nl-BE" sz="2000" b="1" dirty="0"/>
          </a:p>
        </p:txBody>
      </p:sp>
    </p:spTree>
    <p:extLst>
      <p:ext uri="{BB962C8B-B14F-4D97-AF65-F5344CB8AC3E}">
        <p14:creationId xmlns:p14="http://schemas.microsoft.com/office/powerpoint/2010/main" val="1411927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2" grpId="0" animBg="1"/>
      <p:bldP spid="73" grpId="0" animBg="1"/>
      <p:bldP spid="74" grpId="0"/>
      <p:bldP spid="75" grpId="0" animBg="1"/>
      <p:bldP spid="76" grpId="0"/>
      <p:bldP spid="77" grpId="0" animBg="1"/>
      <p:bldP spid="78" grpId="0"/>
      <p:bldP spid="7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kstvak 19"/>
          <p:cNvSpPr txBox="1"/>
          <p:nvPr/>
        </p:nvSpPr>
        <p:spPr>
          <a:xfrm>
            <a:off x="6003524" y="13814313"/>
            <a:ext cx="28369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mbria" panose="02040503050406030204" pitchFamily="18" charset="0"/>
              </a:rPr>
              <a:t>* Not the guys who scooped Jan</a:t>
            </a:r>
            <a:endParaRPr lang="nl-BE" sz="1600" i="1" dirty="0">
              <a:latin typeface="Cambria" panose="02040503050406030204" pitchFamily="18" charset="0"/>
            </a:endParaRPr>
          </a:p>
        </p:txBody>
      </p:sp>
      <p:sp>
        <p:nvSpPr>
          <p:cNvPr id="164" name="Rechthoek 163"/>
          <p:cNvSpPr/>
          <p:nvPr/>
        </p:nvSpPr>
        <p:spPr>
          <a:xfrm>
            <a:off x="0" y="-17263"/>
            <a:ext cx="9144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Rechthoek 10"/>
          <p:cNvSpPr/>
          <p:nvPr/>
        </p:nvSpPr>
        <p:spPr>
          <a:xfrm>
            <a:off x="2096814" y="111724"/>
            <a:ext cx="47248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Creating a workflow</a:t>
            </a:r>
            <a:endParaRPr lang="nl-BE" sz="3200" dirty="0">
              <a:solidFill>
                <a:schemeClr val="bg1"/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266477" y="889457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  <p:sp>
        <p:nvSpPr>
          <p:cNvPr id="22" name="Rechthoek 21"/>
          <p:cNvSpPr/>
          <p:nvPr/>
        </p:nvSpPr>
        <p:spPr>
          <a:xfrm>
            <a:off x="266477" y="1203837"/>
            <a:ext cx="22717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dirty="0" smtClean="0">
                <a:solidFill>
                  <a:schemeClr val="bg1"/>
                </a:solidFill>
              </a:rPr>
              <a:t>python</a:t>
            </a:r>
            <a:endParaRPr lang="nl-BE" dirty="0">
              <a:solidFill>
                <a:schemeClr val="bg1"/>
              </a:solidFill>
            </a:endParaRPr>
          </a:p>
        </p:txBody>
      </p:sp>
      <p:sp>
        <p:nvSpPr>
          <p:cNvPr id="23" name="Rechthoek 22"/>
          <p:cNvSpPr/>
          <p:nvPr/>
        </p:nvSpPr>
        <p:spPr>
          <a:xfrm>
            <a:off x="266477" y="1595616"/>
            <a:ext cx="904516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b="1" dirty="0" smtClean="0">
                <a:solidFill>
                  <a:schemeClr val="bg1"/>
                </a:solidFill>
              </a:rPr>
              <a:t>&gt; </a:t>
            </a:r>
            <a:r>
              <a:rPr lang="en-US" dirty="0">
                <a:solidFill>
                  <a:schemeClr val="bg1"/>
                </a:solidFill>
              </a:rPr>
              <a:t>name = 'Basic'</a:t>
            </a:r>
            <a:endParaRPr lang="nl-BE" dirty="0">
              <a:solidFill>
                <a:schemeClr val="bg1"/>
              </a:solidFill>
            </a:endParaRPr>
          </a:p>
          <a:p>
            <a:r>
              <a:rPr lang="nl-BE" b="1" dirty="0">
                <a:solidFill>
                  <a:schemeClr val="bg1"/>
                </a:solidFill>
              </a:rPr>
              <a:t>&gt; </a:t>
            </a:r>
            <a:r>
              <a:rPr lang="en-US" dirty="0" smtClean="0">
                <a:solidFill>
                  <a:schemeClr val="bg1"/>
                </a:solidFill>
              </a:rPr>
              <a:t>button </a:t>
            </a:r>
            <a:r>
              <a:rPr lang="en-US" dirty="0">
                <a:solidFill>
                  <a:schemeClr val="bg1"/>
                </a:solidFill>
              </a:rPr>
              <a:t>= ['Not Started', 'Relaxing V', 'Relaxed', '</a:t>
            </a:r>
            <a:r>
              <a:rPr lang="en-US" dirty="0" err="1">
                <a:solidFill>
                  <a:schemeClr val="bg1"/>
                </a:solidFill>
              </a:rPr>
              <a:t>SPing</a:t>
            </a:r>
            <a:r>
              <a:rPr lang="en-US" dirty="0">
                <a:solidFill>
                  <a:schemeClr val="bg1"/>
                </a:solidFill>
              </a:rPr>
              <a:t>', 'Finished']</a:t>
            </a:r>
            <a:endParaRPr lang="nl-BE" dirty="0">
              <a:solidFill>
                <a:schemeClr val="bg1"/>
              </a:solidFill>
            </a:endParaRPr>
          </a:p>
          <a:p>
            <a:r>
              <a:rPr lang="nl-BE" b="1" dirty="0">
                <a:solidFill>
                  <a:schemeClr val="bg1"/>
                </a:solidFill>
              </a:rPr>
              <a:t>&gt; </a:t>
            </a:r>
            <a:r>
              <a:rPr lang="en-US" dirty="0" smtClean="0">
                <a:solidFill>
                  <a:schemeClr val="bg1"/>
                </a:solidFill>
              </a:rPr>
              <a:t>description </a:t>
            </a:r>
            <a:r>
              <a:rPr lang="en-US" dirty="0">
                <a:solidFill>
                  <a:schemeClr val="bg1"/>
                </a:solidFill>
              </a:rPr>
              <a:t>= ['Waiting', 'Relaxing [server]', 'Relaxed', '</a:t>
            </a:r>
            <a:r>
              <a:rPr lang="en-US" dirty="0" err="1">
                <a:solidFill>
                  <a:schemeClr val="bg1"/>
                </a:solidFill>
              </a:rPr>
              <a:t>SPing</a:t>
            </a:r>
            <a:r>
              <a:rPr lang="en-US" dirty="0">
                <a:solidFill>
                  <a:schemeClr val="bg1"/>
                </a:solidFill>
              </a:rPr>
              <a:t> [server]', 'Finished [results:V0]']</a:t>
            </a:r>
            <a:endParaRPr lang="nl-BE" dirty="0">
              <a:solidFill>
                <a:schemeClr val="bg1"/>
              </a:solidFill>
            </a:endParaRPr>
          </a:p>
          <a:p>
            <a:r>
              <a:rPr lang="nl-BE" b="1" dirty="0">
                <a:solidFill>
                  <a:schemeClr val="bg1"/>
                </a:solidFill>
              </a:rPr>
              <a:t>&gt; </a:t>
            </a:r>
            <a:r>
              <a:rPr lang="en-US" dirty="0" err="1" smtClean="0">
                <a:solidFill>
                  <a:schemeClr val="bg1"/>
                </a:solidFill>
              </a:rPr>
              <a:t>buttonclass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= ['</a:t>
            </a:r>
            <a:r>
              <a:rPr lang="en-US" dirty="0" err="1">
                <a:solidFill>
                  <a:schemeClr val="bg1"/>
                </a:solidFill>
              </a:rPr>
              <a:t>warning','info','warning','info</a:t>
            </a:r>
            <a:r>
              <a:rPr lang="en-US" dirty="0">
                <a:solidFill>
                  <a:schemeClr val="bg1"/>
                </a:solidFill>
              </a:rPr>
              <a:t>' ,'success']</a:t>
            </a:r>
            <a:endParaRPr lang="nl-BE" dirty="0">
              <a:solidFill>
                <a:schemeClr val="bg1"/>
              </a:solidFill>
            </a:endParaRPr>
          </a:p>
          <a:p>
            <a:r>
              <a:rPr lang="nl-BE" b="1" dirty="0">
                <a:solidFill>
                  <a:schemeClr val="bg1"/>
                </a:solidFill>
              </a:rPr>
              <a:t>&gt; </a:t>
            </a:r>
            <a:r>
              <a:rPr lang="en-US" dirty="0" err="1" smtClean="0">
                <a:solidFill>
                  <a:schemeClr val="bg1"/>
                </a:solidFill>
              </a:rPr>
              <a:t>stemplates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= [</a:t>
            </a:r>
            <a:r>
              <a:rPr lang="en-US" dirty="0">
                <a:solidFill>
                  <a:srgbClr val="FF0000"/>
                </a:solidFill>
              </a:rPr>
              <a:t>id1,id1,id1,id2,id2</a:t>
            </a:r>
            <a:r>
              <a:rPr lang="en-US" dirty="0">
                <a:solidFill>
                  <a:schemeClr val="bg1"/>
                </a:solidFill>
              </a:rPr>
              <a:t>]</a:t>
            </a:r>
            <a:endParaRPr lang="nl-BE" dirty="0">
              <a:solidFill>
                <a:schemeClr val="bg1"/>
              </a:solidFill>
            </a:endParaRPr>
          </a:p>
          <a:p>
            <a:r>
              <a:rPr lang="nl-BE" b="1" dirty="0">
                <a:solidFill>
                  <a:schemeClr val="bg1"/>
                </a:solidFill>
              </a:rPr>
              <a:t>&gt; </a:t>
            </a:r>
            <a:r>
              <a:rPr lang="en-US" dirty="0" smtClean="0">
                <a:solidFill>
                  <a:schemeClr val="bg1"/>
                </a:solidFill>
              </a:rPr>
              <a:t>entries </a:t>
            </a:r>
            <a:r>
              <a:rPr lang="en-US" dirty="0">
                <a:solidFill>
                  <a:schemeClr val="bg1"/>
                </a:solidFill>
              </a:rPr>
              <a:t>= [{'stat' :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, '</a:t>
            </a:r>
            <a:r>
              <a:rPr lang="en-US" dirty="0" err="1">
                <a:solidFill>
                  <a:schemeClr val="bg1"/>
                </a:solidFill>
              </a:rPr>
              <a:t>stemplate</a:t>
            </a:r>
            <a:r>
              <a:rPr lang="en-US" dirty="0">
                <a:solidFill>
                  <a:schemeClr val="bg1"/>
                </a:solidFill>
              </a:rPr>
              <a:t>' : </a:t>
            </a:r>
            <a:r>
              <a:rPr lang="en-US" dirty="0" err="1">
                <a:solidFill>
                  <a:schemeClr val="bg1"/>
                </a:solidFill>
              </a:rPr>
              <a:t>stemplates</a:t>
            </a:r>
            <a:r>
              <a:rPr lang="en-US" dirty="0">
                <a:solidFill>
                  <a:schemeClr val="bg1"/>
                </a:solidFill>
              </a:rPr>
              <a:t>[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], '</a:t>
            </a:r>
            <a:r>
              <a:rPr lang="en-US" dirty="0" err="1">
                <a:solidFill>
                  <a:schemeClr val="bg1"/>
                </a:solidFill>
              </a:rPr>
              <a:t>rtemplate</a:t>
            </a:r>
            <a:r>
              <a:rPr lang="en-US" dirty="0">
                <a:solidFill>
                  <a:schemeClr val="bg1"/>
                </a:solidFill>
              </a:rPr>
              <a:t>' : </a:t>
            </a:r>
            <a:r>
              <a:rPr lang="en-US" dirty="0" err="1">
                <a:solidFill>
                  <a:srgbClr val="FF0000"/>
                </a:solidFill>
              </a:rPr>
              <a:t>resultsid</a:t>
            </a:r>
            <a:r>
              <a:rPr lang="en-US" dirty="0">
                <a:solidFill>
                  <a:schemeClr val="bg1"/>
                </a:solidFill>
              </a:rPr>
              <a:t>, 'description' : description[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], '</a:t>
            </a:r>
            <a:r>
              <a:rPr lang="en-US" dirty="0" err="1">
                <a:solidFill>
                  <a:schemeClr val="bg1"/>
                </a:solidFill>
              </a:rPr>
              <a:t>buttonname</a:t>
            </a:r>
            <a:r>
              <a:rPr lang="en-US" dirty="0">
                <a:solidFill>
                  <a:schemeClr val="bg1"/>
                </a:solidFill>
              </a:rPr>
              <a:t>' : button[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], '</a:t>
            </a:r>
            <a:r>
              <a:rPr lang="en-US" dirty="0" err="1">
                <a:solidFill>
                  <a:schemeClr val="bg1"/>
                </a:solidFill>
              </a:rPr>
              <a:t>buttonclass</a:t>
            </a:r>
            <a:r>
              <a:rPr lang="en-US" dirty="0">
                <a:solidFill>
                  <a:schemeClr val="bg1"/>
                </a:solidFill>
              </a:rPr>
              <a:t>' : </a:t>
            </a:r>
            <a:r>
              <a:rPr lang="en-US" dirty="0" err="1">
                <a:solidFill>
                  <a:schemeClr val="bg1"/>
                </a:solidFill>
              </a:rPr>
              <a:t>buttonclass</a:t>
            </a:r>
            <a:r>
              <a:rPr lang="en-US" dirty="0">
                <a:solidFill>
                  <a:schemeClr val="bg1"/>
                </a:solidFill>
              </a:rPr>
              <a:t>[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], 'priority' : 1} for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in range(0,len(button))]</a:t>
            </a:r>
            <a:endParaRPr lang="nl-BE" dirty="0">
              <a:solidFill>
                <a:schemeClr val="bg1"/>
              </a:solidFill>
            </a:endParaRPr>
          </a:p>
          <a:p>
            <a:r>
              <a:rPr lang="nl-BE" b="1" dirty="0">
                <a:solidFill>
                  <a:schemeClr val="bg1"/>
                </a:solidFill>
              </a:rPr>
              <a:t>&gt; </a:t>
            </a:r>
            <a:r>
              <a:rPr lang="en-US" dirty="0" err="1" smtClean="0">
                <a:solidFill>
                  <a:schemeClr val="bg1"/>
                </a:solidFill>
              </a:rPr>
              <a:t>wid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= </a:t>
            </a:r>
            <a:r>
              <a:rPr lang="en-US" dirty="0" err="1">
                <a:solidFill>
                  <a:schemeClr val="bg1"/>
                </a:solidFill>
              </a:rPr>
              <a:t>HighThroughput.manage.workflow.add</a:t>
            </a:r>
            <a:r>
              <a:rPr lang="en-US" dirty="0">
                <a:solidFill>
                  <a:schemeClr val="bg1"/>
                </a:solidFill>
              </a:rPr>
              <a:t>(</a:t>
            </a:r>
            <a:r>
              <a:rPr lang="en-US" dirty="0" err="1">
                <a:solidFill>
                  <a:schemeClr val="bg1"/>
                </a:solidFill>
              </a:rPr>
              <a:t>name,entries</a:t>
            </a:r>
            <a:r>
              <a:rPr lang="en-US" dirty="0">
                <a:solidFill>
                  <a:schemeClr val="bg1"/>
                </a:solidFill>
              </a:rPr>
              <a:t>)</a:t>
            </a:r>
            <a:endParaRPr lang="nl-BE" b="1" dirty="0">
              <a:solidFill>
                <a:schemeClr val="bg1"/>
              </a:solidFill>
            </a:endParaRPr>
          </a:p>
        </p:txBody>
      </p:sp>
      <p:pic>
        <p:nvPicPr>
          <p:cNvPr id="16" name="Afbeelding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3375" y="2662659"/>
            <a:ext cx="981075" cy="4200525"/>
          </a:xfrm>
          <a:prstGeom prst="rect">
            <a:avLst/>
          </a:prstGeom>
        </p:spPr>
      </p:pic>
      <p:sp>
        <p:nvSpPr>
          <p:cNvPr id="21" name="Rechthoek 20"/>
          <p:cNvSpPr/>
          <p:nvPr/>
        </p:nvSpPr>
        <p:spPr>
          <a:xfrm>
            <a:off x="266477" y="4376245"/>
            <a:ext cx="3327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Check the site for IDs + workflow</a:t>
            </a:r>
            <a:endParaRPr lang="nl-BE" b="1" dirty="0">
              <a:solidFill>
                <a:srgbClr val="FF0000"/>
              </a:solidFill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30450" y="5860983"/>
            <a:ext cx="928119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sz="2000" b="1" dirty="0" err="1" smtClean="0">
                <a:solidFill>
                  <a:schemeClr val="bg1"/>
                </a:solidFill>
              </a:rPr>
              <a:t>HighThroughput.manage.workflow</a:t>
            </a:r>
            <a:endParaRPr lang="nl-BE" sz="2000" b="1" dirty="0" smtClean="0">
              <a:solidFill>
                <a:schemeClr val="bg1"/>
              </a:solidFill>
            </a:endParaRPr>
          </a:p>
          <a:p>
            <a:r>
              <a:rPr lang="nl-BE" b="1" dirty="0" smtClean="0">
                <a:solidFill>
                  <a:schemeClr val="bg1"/>
                </a:solidFill>
              </a:rPr>
              <a:t>.</a:t>
            </a:r>
            <a:r>
              <a:rPr lang="nl-BE" b="1" dirty="0" err="1" smtClean="0">
                <a:solidFill>
                  <a:schemeClr val="bg1"/>
                </a:solidFill>
              </a:rPr>
              <a:t>add</a:t>
            </a:r>
            <a:r>
              <a:rPr lang="nl-BE" b="1" dirty="0" smtClean="0">
                <a:solidFill>
                  <a:schemeClr val="bg1"/>
                </a:solidFill>
              </a:rPr>
              <a:t>(</a:t>
            </a:r>
            <a:r>
              <a:rPr lang="nl-BE" b="1" dirty="0" err="1" smtClean="0">
                <a:solidFill>
                  <a:schemeClr val="bg1"/>
                </a:solidFill>
              </a:rPr>
              <a:t>name,entries</a:t>
            </a:r>
            <a:r>
              <a:rPr lang="nl-BE" b="1" dirty="0" smtClean="0">
                <a:solidFill>
                  <a:schemeClr val="bg1"/>
                </a:solidFill>
              </a:rPr>
              <a:t>)  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r>
              <a:rPr lang="en-US" b="1" dirty="0" err="1" smtClean="0">
                <a:solidFill>
                  <a:schemeClr val="bg1"/>
                </a:solidFill>
              </a:rPr>
              <a:t>showAll</a:t>
            </a:r>
            <a:r>
              <a:rPr lang="en-US" b="1" dirty="0" smtClean="0">
                <a:solidFill>
                  <a:schemeClr val="bg1"/>
                </a:solidFill>
              </a:rPr>
              <a:t>(id) .modify({‘id’: id, …})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.remove(</a:t>
            </a:r>
            <a:r>
              <a:rPr lang="en-US" b="1" dirty="0" err="1" smtClean="0">
                <a:solidFill>
                  <a:schemeClr val="bg1"/>
                </a:solidFill>
              </a:rPr>
              <a:t>id,stat</a:t>
            </a:r>
            <a:r>
              <a:rPr lang="en-US" b="1" dirty="0" smtClean="0">
                <a:solidFill>
                  <a:schemeClr val="bg1"/>
                </a:solidFill>
              </a:rPr>
              <a:t>) 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r>
              <a:rPr lang="en-US" b="1" dirty="0" err="1" smtClean="0">
                <a:solidFill>
                  <a:schemeClr val="bg1"/>
                </a:solidFill>
              </a:rPr>
              <a:t>removeAll</a:t>
            </a:r>
            <a:r>
              <a:rPr lang="en-US" b="1" dirty="0" smtClean="0">
                <a:solidFill>
                  <a:schemeClr val="bg1"/>
                </a:solidFill>
              </a:rPr>
              <a:t>(id) .</a:t>
            </a:r>
            <a:r>
              <a:rPr lang="en-US" b="1" dirty="0" err="1" smtClean="0">
                <a:solidFill>
                  <a:schemeClr val="bg1"/>
                </a:solidFill>
              </a:rPr>
              <a:t>setPriority</a:t>
            </a:r>
            <a:r>
              <a:rPr lang="en-US" b="1" dirty="0" smtClean="0">
                <a:solidFill>
                  <a:schemeClr val="bg1"/>
                </a:solidFill>
              </a:rPr>
              <a:t>()</a:t>
            </a:r>
            <a:endParaRPr lang="nl-BE" b="1" dirty="0">
              <a:solidFill>
                <a:schemeClr val="bg1"/>
              </a:solidFill>
            </a:endParaRPr>
          </a:p>
          <a:p>
            <a:endParaRPr lang="nl-BE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852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3716957" y="117269"/>
            <a:ext cx="18726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 Black" panose="020B0A04020102020204" pitchFamily="34" charset="0"/>
              </a:rPr>
              <a:t>Queues</a:t>
            </a:r>
            <a:endParaRPr lang="nl-BE" sz="3200" dirty="0"/>
          </a:p>
        </p:txBody>
      </p:sp>
      <p:sp>
        <p:nvSpPr>
          <p:cNvPr id="23" name="Rechthoek 22"/>
          <p:cNvSpPr/>
          <p:nvPr/>
        </p:nvSpPr>
        <p:spPr>
          <a:xfrm>
            <a:off x="1504908" y="964668"/>
            <a:ext cx="1954350" cy="61551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4" name="Rechthoek 23"/>
          <p:cNvSpPr/>
          <p:nvPr/>
        </p:nvSpPr>
        <p:spPr>
          <a:xfrm>
            <a:off x="1770227" y="1072371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Workflow 1</a:t>
            </a:r>
          </a:p>
        </p:txBody>
      </p:sp>
      <p:sp>
        <p:nvSpPr>
          <p:cNvPr id="25" name="Rechthoek 24"/>
          <p:cNvSpPr/>
          <p:nvPr/>
        </p:nvSpPr>
        <p:spPr>
          <a:xfrm>
            <a:off x="1504908" y="1687887"/>
            <a:ext cx="1954350" cy="61551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6" name="Rechthoek 25"/>
          <p:cNvSpPr/>
          <p:nvPr/>
        </p:nvSpPr>
        <p:spPr>
          <a:xfrm>
            <a:off x="1928866" y="1795590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Queue 1</a:t>
            </a:r>
            <a:endParaRPr lang="nl-BE" sz="2000" b="1" dirty="0"/>
          </a:p>
        </p:txBody>
      </p:sp>
      <p:sp>
        <p:nvSpPr>
          <p:cNvPr id="27" name="Rechthoek 26"/>
          <p:cNvSpPr/>
          <p:nvPr/>
        </p:nvSpPr>
        <p:spPr>
          <a:xfrm>
            <a:off x="3661368" y="964668"/>
            <a:ext cx="1954350" cy="61551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8" name="Rechthoek 27"/>
          <p:cNvSpPr/>
          <p:nvPr/>
        </p:nvSpPr>
        <p:spPr>
          <a:xfrm>
            <a:off x="3926687" y="1072371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Workflow 1</a:t>
            </a:r>
          </a:p>
        </p:txBody>
      </p:sp>
      <p:sp>
        <p:nvSpPr>
          <p:cNvPr id="29" name="Rechthoek 28"/>
          <p:cNvSpPr/>
          <p:nvPr/>
        </p:nvSpPr>
        <p:spPr>
          <a:xfrm>
            <a:off x="3661368" y="1687887"/>
            <a:ext cx="1954350" cy="61551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0" name="Rechthoek 29"/>
          <p:cNvSpPr/>
          <p:nvPr/>
        </p:nvSpPr>
        <p:spPr>
          <a:xfrm>
            <a:off x="4085326" y="1795590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Queue 2</a:t>
            </a:r>
            <a:endParaRPr lang="nl-BE" sz="2000" b="1" dirty="0"/>
          </a:p>
        </p:txBody>
      </p:sp>
      <p:sp>
        <p:nvSpPr>
          <p:cNvPr id="31" name="Rechthoek 30"/>
          <p:cNvSpPr/>
          <p:nvPr/>
        </p:nvSpPr>
        <p:spPr>
          <a:xfrm>
            <a:off x="5817828" y="964668"/>
            <a:ext cx="1954350" cy="61551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2" name="Rechthoek 31"/>
          <p:cNvSpPr/>
          <p:nvPr/>
        </p:nvSpPr>
        <p:spPr>
          <a:xfrm>
            <a:off x="6083147" y="1072371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Workflow 2</a:t>
            </a:r>
          </a:p>
        </p:txBody>
      </p:sp>
      <p:sp>
        <p:nvSpPr>
          <p:cNvPr id="33" name="Rechthoek 32"/>
          <p:cNvSpPr/>
          <p:nvPr/>
        </p:nvSpPr>
        <p:spPr>
          <a:xfrm>
            <a:off x="5817828" y="1687887"/>
            <a:ext cx="1954350" cy="61551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4" name="Rechthoek 33"/>
          <p:cNvSpPr/>
          <p:nvPr/>
        </p:nvSpPr>
        <p:spPr>
          <a:xfrm>
            <a:off x="6241786" y="1795590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Queue 3</a:t>
            </a:r>
            <a:endParaRPr lang="nl-BE" sz="2000" b="1" dirty="0"/>
          </a:p>
        </p:txBody>
      </p:sp>
      <p:sp>
        <p:nvSpPr>
          <p:cNvPr id="36" name="Rechthoek 35"/>
          <p:cNvSpPr/>
          <p:nvPr/>
        </p:nvSpPr>
        <p:spPr>
          <a:xfrm>
            <a:off x="1504908" y="2411106"/>
            <a:ext cx="1954350" cy="6155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7" name="Rechthoek 36"/>
          <p:cNvSpPr/>
          <p:nvPr/>
        </p:nvSpPr>
        <p:spPr>
          <a:xfrm>
            <a:off x="1773789" y="2518809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Calculation 1</a:t>
            </a:r>
            <a:endParaRPr lang="nl-BE" sz="2000" b="1" dirty="0"/>
          </a:p>
        </p:txBody>
      </p:sp>
      <p:sp>
        <p:nvSpPr>
          <p:cNvPr id="38" name="Rechthoek 37"/>
          <p:cNvSpPr/>
          <p:nvPr/>
        </p:nvSpPr>
        <p:spPr>
          <a:xfrm>
            <a:off x="1501346" y="3134325"/>
            <a:ext cx="1954350" cy="6155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9" name="Rechthoek 38"/>
          <p:cNvSpPr/>
          <p:nvPr/>
        </p:nvSpPr>
        <p:spPr>
          <a:xfrm>
            <a:off x="1770227" y="3242028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Calculation 2</a:t>
            </a:r>
            <a:endParaRPr lang="nl-BE" sz="2000" b="1" dirty="0"/>
          </a:p>
        </p:txBody>
      </p:sp>
      <p:sp>
        <p:nvSpPr>
          <p:cNvPr id="40" name="Rechthoek 39"/>
          <p:cNvSpPr/>
          <p:nvPr/>
        </p:nvSpPr>
        <p:spPr>
          <a:xfrm>
            <a:off x="1501346" y="3857544"/>
            <a:ext cx="1954350" cy="6155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1" name="Rechthoek 40"/>
          <p:cNvSpPr/>
          <p:nvPr/>
        </p:nvSpPr>
        <p:spPr>
          <a:xfrm>
            <a:off x="1770227" y="3965247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Calculation 3</a:t>
            </a:r>
            <a:endParaRPr lang="nl-BE" sz="2000" b="1" dirty="0"/>
          </a:p>
        </p:txBody>
      </p:sp>
      <p:sp>
        <p:nvSpPr>
          <p:cNvPr id="42" name="Rechthoek 41"/>
          <p:cNvSpPr/>
          <p:nvPr/>
        </p:nvSpPr>
        <p:spPr>
          <a:xfrm>
            <a:off x="1504908" y="4580763"/>
            <a:ext cx="1954350" cy="6155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5" name="Rechthoek 44"/>
          <p:cNvSpPr/>
          <p:nvPr/>
        </p:nvSpPr>
        <p:spPr>
          <a:xfrm>
            <a:off x="1773789" y="4688466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Calculation 4</a:t>
            </a:r>
            <a:endParaRPr lang="nl-BE" sz="2000" b="1" dirty="0"/>
          </a:p>
        </p:txBody>
      </p:sp>
      <p:sp>
        <p:nvSpPr>
          <p:cNvPr id="46" name="Rechthoek 45"/>
          <p:cNvSpPr/>
          <p:nvPr/>
        </p:nvSpPr>
        <p:spPr>
          <a:xfrm>
            <a:off x="1501346" y="5303982"/>
            <a:ext cx="1954350" cy="6155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7" name="Rechthoek 46"/>
          <p:cNvSpPr/>
          <p:nvPr/>
        </p:nvSpPr>
        <p:spPr>
          <a:xfrm>
            <a:off x="1770227" y="5411685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Calculation 5</a:t>
            </a:r>
            <a:endParaRPr lang="nl-BE" sz="2000" b="1" dirty="0"/>
          </a:p>
        </p:txBody>
      </p:sp>
      <p:sp>
        <p:nvSpPr>
          <p:cNvPr id="53" name="Rechthoek 52"/>
          <p:cNvSpPr/>
          <p:nvPr/>
        </p:nvSpPr>
        <p:spPr>
          <a:xfrm>
            <a:off x="3661368" y="2411106"/>
            <a:ext cx="1954350" cy="6155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4" name="Rechthoek 53"/>
          <p:cNvSpPr/>
          <p:nvPr/>
        </p:nvSpPr>
        <p:spPr>
          <a:xfrm>
            <a:off x="3930249" y="2518809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Calculation 1</a:t>
            </a:r>
            <a:endParaRPr lang="nl-BE" sz="2000" b="1" dirty="0"/>
          </a:p>
        </p:txBody>
      </p:sp>
      <p:sp>
        <p:nvSpPr>
          <p:cNvPr id="55" name="Rechthoek 54"/>
          <p:cNvSpPr/>
          <p:nvPr/>
        </p:nvSpPr>
        <p:spPr>
          <a:xfrm>
            <a:off x="3657806" y="3134325"/>
            <a:ext cx="1954350" cy="6155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6" name="Rechthoek 55"/>
          <p:cNvSpPr/>
          <p:nvPr/>
        </p:nvSpPr>
        <p:spPr>
          <a:xfrm>
            <a:off x="3926687" y="3242028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Calculation 2</a:t>
            </a:r>
            <a:endParaRPr lang="nl-BE" sz="2000" b="1" dirty="0"/>
          </a:p>
        </p:txBody>
      </p:sp>
      <p:sp>
        <p:nvSpPr>
          <p:cNvPr id="57" name="Rechthoek 56"/>
          <p:cNvSpPr/>
          <p:nvPr/>
        </p:nvSpPr>
        <p:spPr>
          <a:xfrm>
            <a:off x="3657806" y="3857544"/>
            <a:ext cx="1954350" cy="6155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4" name="Rechthoek 63"/>
          <p:cNvSpPr/>
          <p:nvPr/>
        </p:nvSpPr>
        <p:spPr>
          <a:xfrm>
            <a:off x="3926687" y="3965247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Calculation 3</a:t>
            </a:r>
            <a:endParaRPr lang="nl-BE" sz="2000" b="1" dirty="0"/>
          </a:p>
        </p:txBody>
      </p:sp>
      <p:sp>
        <p:nvSpPr>
          <p:cNvPr id="65" name="Rechthoek 64"/>
          <p:cNvSpPr/>
          <p:nvPr/>
        </p:nvSpPr>
        <p:spPr>
          <a:xfrm>
            <a:off x="3661368" y="4580763"/>
            <a:ext cx="1954350" cy="6155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6" name="Rechthoek 65"/>
          <p:cNvSpPr/>
          <p:nvPr/>
        </p:nvSpPr>
        <p:spPr>
          <a:xfrm>
            <a:off x="3930249" y="4688466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Calculation 4</a:t>
            </a:r>
            <a:endParaRPr lang="nl-BE" sz="2000" b="1" dirty="0"/>
          </a:p>
        </p:txBody>
      </p:sp>
      <p:sp>
        <p:nvSpPr>
          <p:cNvPr id="67" name="Rechthoek 66"/>
          <p:cNvSpPr/>
          <p:nvPr/>
        </p:nvSpPr>
        <p:spPr>
          <a:xfrm>
            <a:off x="3657806" y="5303982"/>
            <a:ext cx="1954350" cy="6155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8" name="Rechthoek 67"/>
          <p:cNvSpPr/>
          <p:nvPr/>
        </p:nvSpPr>
        <p:spPr>
          <a:xfrm>
            <a:off x="3926687" y="5411685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Calculation 5</a:t>
            </a:r>
            <a:endParaRPr lang="nl-BE" sz="2000" b="1" dirty="0"/>
          </a:p>
        </p:txBody>
      </p:sp>
      <p:sp>
        <p:nvSpPr>
          <p:cNvPr id="69" name="Rechthoek 68"/>
          <p:cNvSpPr/>
          <p:nvPr/>
        </p:nvSpPr>
        <p:spPr>
          <a:xfrm>
            <a:off x="5817828" y="2411106"/>
            <a:ext cx="1954350" cy="6155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0" name="Rechthoek 69"/>
          <p:cNvSpPr/>
          <p:nvPr/>
        </p:nvSpPr>
        <p:spPr>
          <a:xfrm>
            <a:off x="6086709" y="2518809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Calculation 1</a:t>
            </a:r>
            <a:endParaRPr lang="nl-BE" sz="2000" b="1" dirty="0"/>
          </a:p>
        </p:txBody>
      </p:sp>
      <p:sp>
        <p:nvSpPr>
          <p:cNvPr id="71" name="Rechthoek 70"/>
          <p:cNvSpPr/>
          <p:nvPr/>
        </p:nvSpPr>
        <p:spPr>
          <a:xfrm>
            <a:off x="5814266" y="3134325"/>
            <a:ext cx="1954350" cy="6155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2" name="Rechthoek 71"/>
          <p:cNvSpPr/>
          <p:nvPr/>
        </p:nvSpPr>
        <p:spPr>
          <a:xfrm>
            <a:off x="6083147" y="3242028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Calculation 2</a:t>
            </a:r>
            <a:endParaRPr lang="nl-BE" sz="2000" b="1" dirty="0"/>
          </a:p>
        </p:txBody>
      </p:sp>
      <p:sp>
        <p:nvSpPr>
          <p:cNvPr id="73" name="Rechthoek 72"/>
          <p:cNvSpPr/>
          <p:nvPr/>
        </p:nvSpPr>
        <p:spPr>
          <a:xfrm>
            <a:off x="5814266" y="3857544"/>
            <a:ext cx="1954350" cy="6155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4" name="Rechthoek 73"/>
          <p:cNvSpPr/>
          <p:nvPr/>
        </p:nvSpPr>
        <p:spPr>
          <a:xfrm>
            <a:off x="6083147" y="3965247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Calculation 3</a:t>
            </a:r>
            <a:endParaRPr lang="nl-BE" sz="2000" b="1" dirty="0"/>
          </a:p>
        </p:txBody>
      </p:sp>
      <p:sp>
        <p:nvSpPr>
          <p:cNvPr id="75" name="Rechthoek 74"/>
          <p:cNvSpPr/>
          <p:nvPr/>
        </p:nvSpPr>
        <p:spPr>
          <a:xfrm>
            <a:off x="5817828" y="4580763"/>
            <a:ext cx="1954350" cy="6155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6" name="Rechthoek 75"/>
          <p:cNvSpPr/>
          <p:nvPr/>
        </p:nvSpPr>
        <p:spPr>
          <a:xfrm>
            <a:off x="6086709" y="4688466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Calculation 4</a:t>
            </a:r>
            <a:endParaRPr lang="nl-BE" sz="2000" b="1" dirty="0"/>
          </a:p>
        </p:txBody>
      </p:sp>
      <p:sp>
        <p:nvSpPr>
          <p:cNvPr id="77" name="Rechthoek 76"/>
          <p:cNvSpPr/>
          <p:nvPr/>
        </p:nvSpPr>
        <p:spPr>
          <a:xfrm>
            <a:off x="5814266" y="5303982"/>
            <a:ext cx="1954350" cy="6155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8" name="Rechthoek 77"/>
          <p:cNvSpPr/>
          <p:nvPr/>
        </p:nvSpPr>
        <p:spPr>
          <a:xfrm>
            <a:off x="6083147" y="5411685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Calculation 5</a:t>
            </a:r>
            <a:endParaRPr lang="nl-BE" sz="2000" b="1" dirty="0"/>
          </a:p>
        </p:txBody>
      </p:sp>
    </p:spTree>
    <p:extLst>
      <p:ext uri="{BB962C8B-B14F-4D97-AF65-F5344CB8AC3E}">
        <p14:creationId xmlns:p14="http://schemas.microsoft.com/office/powerpoint/2010/main" val="1185843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/>
      <p:bldP spid="38" grpId="0" animBg="1"/>
      <p:bldP spid="39" grpId="0"/>
      <p:bldP spid="40" grpId="0" animBg="1"/>
      <p:bldP spid="41" grpId="0"/>
      <p:bldP spid="42" grpId="0" animBg="1"/>
      <p:bldP spid="45" grpId="0"/>
      <p:bldP spid="46" grpId="0" animBg="1"/>
      <p:bldP spid="47" grpId="0"/>
      <p:bldP spid="53" grpId="0" animBg="1"/>
      <p:bldP spid="54" grpId="0"/>
      <p:bldP spid="55" grpId="0" animBg="1"/>
      <p:bldP spid="56" grpId="0"/>
      <p:bldP spid="57" grpId="0" animBg="1"/>
      <p:bldP spid="64" grpId="0"/>
      <p:bldP spid="65" grpId="0" animBg="1"/>
      <p:bldP spid="66" grpId="0"/>
      <p:bldP spid="67" grpId="0" animBg="1"/>
      <p:bldP spid="68" grpId="0"/>
      <p:bldP spid="69" grpId="0" animBg="1"/>
      <p:bldP spid="70" grpId="0"/>
      <p:bldP spid="71" grpId="0" animBg="1"/>
      <p:bldP spid="72" grpId="0"/>
      <p:bldP spid="73" grpId="0" animBg="1"/>
      <p:bldP spid="74" grpId="0"/>
      <p:bldP spid="75" grpId="0" animBg="1"/>
      <p:bldP spid="76" grpId="0"/>
      <p:bldP spid="77" grpId="0" animBg="1"/>
      <p:bldP spid="7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kstvak 19"/>
          <p:cNvSpPr txBox="1"/>
          <p:nvPr/>
        </p:nvSpPr>
        <p:spPr>
          <a:xfrm>
            <a:off x="6003524" y="13814313"/>
            <a:ext cx="28369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mbria" panose="02040503050406030204" pitchFamily="18" charset="0"/>
              </a:rPr>
              <a:t>* Not the guys who scooped Jan</a:t>
            </a:r>
            <a:endParaRPr lang="nl-BE" sz="1600" i="1" dirty="0">
              <a:latin typeface="Cambria" panose="02040503050406030204" pitchFamily="18" charset="0"/>
            </a:endParaRPr>
          </a:p>
        </p:txBody>
      </p:sp>
      <p:sp>
        <p:nvSpPr>
          <p:cNvPr id="164" name="Rechthoek 163"/>
          <p:cNvSpPr/>
          <p:nvPr/>
        </p:nvSpPr>
        <p:spPr>
          <a:xfrm>
            <a:off x="0" y="-17263"/>
            <a:ext cx="9144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Rechthoek 10"/>
          <p:cNvSpPr/>
          <p:nvPr/>
        </p:nvSpPr>
        <p:spPr>
          <a:xfrm>
            <a:off x="2096814" y="111724"/>
            <a:ext cx="40186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Creating a queue</a:t>
            </a:r>
            <a:endParaRPr lang="nl-BE" sz="3200" dirty="0">
              <a:solidFill>
                <a:schemeClr val="bg1"/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266477" y="889457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  <p:sp>
        <p:nvSpPr>
          <p:cNvPr id="22" name="Rechthoek 21"/>
          <p:cNvSpPr/>
          <p:nvPr/>
        </p:nvSpPr>
        <p:spPr>
          <a:xfrm>
            <a:off x="266477" y="1203837"/>
            <a:ext cx="22717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dirty="0" smtClean="0">
                <a:solidFill>
                  <a:schemeClr val="bg1"/>
                </a:solidFill>
              </a:rPr>
              <a:t>python</a:t>
            </a:r>
            <a:endParaRPr lang="nl-BE" dirty="0">
              <a:solidFill>
                <a:schemeClr val="bg1"/>
              </a:solidFill>
            </a:endParaRPr>
          </a:p>
        </p:txBody>
      </p:sp>
      <p:sp>
        <p:nvSpPr>
          <p:cNvPr id="23" name="Rechthoek 22"/>
          <p:cNvSpPr/>
          <p:nvPr/>
        </p:nvSpPr>
        <p:spPr>
          <a:xfrm>
            <a:off x="266477" y="1595616"/>
            <a:ext cx="90451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b="1" dirty="0" smtClean="0">
                <a:solidFill>
                  <a:schemeClr val="bg1"/>
                </a:solidFill>
              </a:rPr>
              <a:t>&gt; </a:t>
            </a:r>
            <a:r>
              <a:rPr lang="en-US" dirty="0" err="1" smtClean="0">
                <a:solidFill>
                  <a:schemeClr val="bg1"/>
                </a:solidFill>
              </a:rPr>
              <a:t>qid</a:t>
            </a:r>
            <a:r>
              <a:rPr lang="en-US" dirty="0" smtClean="0">
                <a:solidFill>
                  <a:schemeClr val="bg1"/>
                </a:solidFill>
              </a:rPr>
              <a:t> = </a:t>
            </a:r>
            <a:r>
              <a:rPr lang="en-US" dirty="0" err="1" smtClean="0">
                <a:solidFill>
                  <a:schemeClr val="bg1"/>
                </a:solidFill>
              </a:rPr>
              <a:t>HighThroughput.manage.queue.add</a:t>
            </a:r>
            <a:r>
              <a:rPr lang="en-US" dirty="0" smtClean="0">
                <a:solidFill>
                  <a:schemeClr val="bg1"/>
                </a:solidFill>
              </a:rPr>
              <a:t>('Tutorial', </a:t>
            </a:r>
            <a:r>
              <a:rPr lang="en-US" dirty="0" err="1" smtClean="0">
                <a:solidFill>
                  <a:srgbClr val="FF0000"/>
                </a:solidFill>
              </a:rPr>
              <a:t>wid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  <a:endParaRPr lang="nl-BE" dirty="0">
              <a:solidFill>
                <a:schemeClr val="bg1"/>
              </a:solidFill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30450" y="5860983"/>
            <a:ext cx="928119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sz="2000" b="1" dirty="0" err="1" smtClean="0">
                <a:solidFill>
                  <a:schemeClr val="bg1"/>
                </a:solidFill>
              </a:rPr>
              <a:t>HighThroughput.manage.queue</a:t>
            </a:r>
            <a:endParaRPr lang="nl-BE" sz="2000" b="1" dirty="0" smtClean="0">
              <a:solidFill>
                <a:schemeClr val="bg1"/>
              </a:solidFill>
            </a:endParaRPr>
          </a:p>
          <a:p>
            <a:r>
              <a:rPr lang="nl-BE" b="1" dirty="0" smtClean="0">
                <a:solidFill>
                  <a:schemeClr val="bg1"/>
                </a:solidFill>
              </a:rPr>
              <a:t>.</a:t>
            </a:r>
            <a:r>
              <a:rPr lang="nl-BE" b="1" dirty="0" err="1" smtClean="0">
                <a:solidFill>
                  <a:schemeClr val="bg1"/>
                </a:solidFill>
              </a:rPr>
              <a:t>add</a:t>
            </a:r>
            <a:r>
              <a:rPr lang="nl-BE" b="1" dirty="0" smtClean="0">
                <a:solidFill>
                  <a:schemeClr val="bg1"/>
                </a:solidFill>
              </a:rPr>
              <a:t>(name, workflow, fields, dir)  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r>
              <a:rPr lang="en-US" b="1" dirty="0" err="1" smtClean="0">
                <a:solidFill>
                  <a:schemeClr val="bg1"/>
                </a:solidFill>
              </a:rPr>
              <a:t>showAll</a:t>
            </a:r>
            <a:r>
              <a:rPr lang="en-US" b="1" dirty="0" smtClean="0">
                <a:solidFill>
                  <a:schemeClr val="bg1"/>
                </a:solidFill>
              </a:rPr>
              <a:t>(id) .modify({‘id’: id, …}) .remove(id)</a:t>
            </a:r>
            <a:endParaRPr lang="nl-BE" b="1" dirty="0">
              <a:solidFill>
                <a:schemeClr val="bg1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266477" y="2367862"/>
            <a:ext cx="30189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Check the site for IDs + queue</a:t>
            </a:r>
            <a:endParaRPr lang="nl-BE" b="1" dirty="0">
              <a:solidFill>
                <a:srgbClr val="FF0000"/>
              </a:solidFill>
            </a:endParaRPr>
          </a:p>
        </p:txBody>
      </p:sp>
      <p:sp>
        <p:nvSpPr>
          <p:cNvPr id="13" name="Rechthoek 12"/>
          <p:cNvSpPr/>
          <p:nvPr/>
        </p:nvSpPr>
        <p:spPr>
          <a:xfrm>
            <a:off x="1676684" y="2914419"/>
            <a:ext cx="50740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Setting up directories</a:t>
            </a:r>
            <a:endParaRPr lang="nl-BE" sz="3200" dirty="0">
              <a:solidFill>
                <a:schemeClr val="bg1"/>
              </a:solidFill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266477" y="3776618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  <p:sp>
        <p:nvSpPr>
          <p:cNvPr id="25" name="Rechthoek 24"/>
          <p:cNvSpPr/>
          <p:nvPr/>
        </p:nvSpPr>
        <p:spPr>
          <a:xfrm>
            <a:off x="266477" y="4090998"/>
            <a:ext cx="22717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dirty="0" smtClean="0">
                <a:solidFill>
                  <a:schemeClr val="bg1"/>
                </a:solidFill>
              </a:rPr>
              <a:t>python</a:t>
            </a:r>
            <a:endParaRPr lang="nl-BE" dirty="0">
              <a:solidFill>
                <a:schemeClr val="bg1"/>
              </a:solidFill>
            </a:endParaRPr>
          </a:p>
        </p:txBody>
      </p:sp>
      <p:sp>
        <p:nvSpPr>
          <p:cNvPr id="26" name="Rechthoek 25"/>
          <p:cNvSpPr/>
          <p:nvPr/>
        </p:nvSpPr>
        <p:spPr>
          <a:xfrm>
            <a:off x="266477" y="4482777"/>
            <a:ext cx="904516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m</a:t>
            </a:r>
            <a:r>
              <a:rPr lang="en-US" dirty="0" err="1" smtClean="0">
                <a:solidFill>
                  <a:schemeClr val="bg1"/>
                </a:solidFill>
              </a:rPr>
              <a:t>kdir</a:t>
            </a:r>
            <a:r>
              <a:rPr lang="en-US" dirty="0" smtClean="0">
                <a:solidFill>
                  <a:schemeClr val="bg1"/>
                </a:solidFill>
              </a:rPr>
              <a:t> $VSC_SCRATCH/queues</a:t>
            </a:r>
          </a:p>
          <a:p>
            <a:r>
              <a:rPr lang="en-US" dirty="0" err="1">
                <a:solidFill>
                  <a:schemeClr val="bg1"/>
                </a:solidFill>
              </a:rPr>
              <a:t>mkdir</a:t>
            </a:r>
            <a:r>
              <a:rPr lang="en-US" dirty="0">
                <a:solidFill>
                  <a:schemeClr val="bg1"/>
                </a:solidFill>
              </a:rPr>
              <a:t> $</a:t>
            </a:r>
            <a:r>
              <a:rPr lang="en-US" dirty="0" smtClean="0">
                <a:solidFill>
                  <a:schemeClr val="bg1"/>
                </a:solidFill>
              </a:rPr>
              <a:t>VSC_SCRATCH/queues/&lt;</a:t>
            </a:r>
            <a:r>
              <a:rPr lang="en-US" dirty="0" err="1" smtClean="0">
                <a:solidFill>
                  <a:schemeClr val="bg1"/>
                </a:solidFill>
              </a:rPr>
              <a:t>qid</a:t>
            </a:r>
            <a:r>
              <a:rPr lang="en-US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dirty="0" err="1">
                <a:solidFill>
                  <a:schemeClr val="bg1"/>
                </a:solidFill>
              </a:rPr>
              <a:t>mkdir</a:t>
            </a:r>
            <a:r>
              <a:rPr lang="en-US" dirty="0">
                <a:solidFill>
                  <a:schemeClr val="bg1"/>
                </a:solidFill>
              </a:rPr>
              <a:t> $</a:t>
            </a:r>
            <a:r>
              <a:rPr lang="en-US" dirty="0" smtClean="0">
                <a:solidFill>
                  <a:schemeClr val="bg1"/>
                </a:solidFill>
              </a:rPr>
              <a:t>VSC_SCRATCH/queues/&lt;</a:t>
            </a:r>
            <a:r>
              <a:rPr lang="en-US" dirty="0" err="1" smtClean="0">
                <a:solidFill>
                  <a:schemeClr val="bg1"/>
                </a:solidFill>
              </a:rPr>
              <a:t>qid</a:t>
            </a:r>
            <a:r>
              <a:rPr lang="en-US" dirty="0" smtClean="0">
                <a:solidFill>
                  <a:schemeClr val="bg1"/>
                </a:solidFill>
              </a:rPr>
              <a:t>&gt;/CALCULATIONS</a:t>
            </a:r>
          </a:p>
          <a:p>
            <a:r>
              <a:rPr lang="en-US" dirty="0" err="1">
                <a:solidFill>
                  <a:schemeClr val="bg1"/>
                </a:solidFill>
              </a:rPr>
              <a:t>mkdir</a:t>
            </a:r>
            <a:r>
              <a:rPr lang="en-US" dirty="0">
                <a:solidFill>
                  <a:schemeClr val="bg1"/>
                </a:solidFill>
              </a:rPr>
              <a:t> $</a:t>
            </a:r>
            <a:r>
              <a:rPr lang="en-US" dirty="0" smtClean="0">
                <a:solidFill>
                  <a:schemeClr val="bg1"/>
                </a:solidFill>
              </a:rPr>
              <a:t>VSC_SCRATCH/queues/&lt;</a:t>
            </a:r>
            <a:r>
              <a:rPr lang="en-US" dirty="0" err="1" smtClean="0">
                <a:solidFill>
                  <a:schemeClr val="bg1"/>
                </a:solidFill>
              </a:rPr>
              <a:t>qid</a:t>
            </a:r>
            <a:r>
              <a:rPr lang="en-US" dirty="0" smtClean="0">
                <a:solidFill>
                  <a:schemeClr val="bg1"/>
                </a:solidFill>
              </a:rPr>
              <a:t>&gt;/LOGFILES</a:t>
            </a:r>
            <a:endParaRPr lang="en-US" dirty="0">
              <a:solidFill>
                <a:schemeClr val="bg1"/>
              </a:solidFill>
            </a:endParaRPr>
          </a:p>
          <a:p>
            <a:endParaRPr lang="nl-B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72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1572860" y="26043"/>
            <a:ext cx="61242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 Black" panose="020B0A04020102020204" pitchFamily="34" charset="0"/>
              </a:rPr>
              <a:t>Materials and calculations</a:t>
            </a:r>
            <a:endParaRPr lang="nl-BE" sz="3200" dirty="0"/>
          </a:p>
        </p:txBody>
      </p:sp>
      <p:sp>
        <p:nvSpPr>
          <p:cNvPr id="23" name="Rechthoek 22"/>
          <p:cNvSpPr/>
          <p:nvPr/>
        </p:nvSpPr>
        <p:spPr>
          <a:xfrm>
            <a:off x="2048605" y="2033418"/>
            <a:ext cx="1954350" cy="61551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4" name="Rechthoek 23"/>
          <p:cNvSpPr/>
          <p:nvPr/>
        </p:nvSpPr>
        <p:spPr>
          <a:xfrm>
            <a:off x="2313924" y="2141121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Workflow</a:t>
            </a:r>
          </a:p>
        </p:txBody>
      </p:sp>
      <p:sp>
        <p:nvSpPr>
          <p:cNvPr id="36" name="Rechthoek 35"/>
          <p:cNvSpPr/>
          <p:nvPr/>
        </p:nvSpPr>
        <p:spPr>
          <a:xfrm>
            <a:off x="5088367" y="1617957"/>
            <a:ext cx="1954350" cy="6155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7" name="Rechthoek 36"/>
          <p:cNvSpPr/>
          <p:nvPr/>
        </p:nvSpPr>
        <p:spPr>
          <a:xfrm>
            <a:off x="5357248" y="1725660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Calculation 1</a:t>
            </a:r>
            <a:endParaRPr lang="nl-BE" sz="2000" b="1" dirty="0"/>
          </a:p>
        </p:txBody>
      </p:sp>
      <p:sp>
        <p:nvSpPr>
          <p:cNvPr id="48" name="Rechthoek 47"/>
          <p:cNvSpPr/>
          <p:nvPr/>
        </p:nvSpPr>
        <p:spPr>
          <a:xfrm>
            <a:off x="2048605" y="1310199"/>
            <a:ext cx="1954350" cy="61551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9" name="Rechthoek 48"/>
          <p:cNvSpPr/>
          <p:nvPr/>
        </p:nvSpPr>
        <p:spPr>
          <a:xfrm>
            <a:off x="2412778" y="1417902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Material</a:t>
            </a:r>
          </a:p>
        </p:txBody>
      </p:sp>
      <p:sp>
        <p:nvSpPr>
          <p:cNvPr id="50" name="PIJL-OMLAAG 49"/>
          <p:cNvSpPr/>
          <p:nvPr/>
        </p:nvSpPr>
        <p:spPr>
          <a:xfrm rot="16200000">
            <a:off x="4413650" y="1749823"/>
            <a:ext cx="370703" cy="411892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1" name="Rechthoek 50"/>
          <p:cNvSpPr/>
          <p:nvPr/>
        </p:nvSpPr>
        <p:spPr>
          <a:xfrm>
            <a:off x="62580" y="729225"/>
            <a:ext cx="42118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Materials are the input geometry</a:t>
            </a:r>
            <a:endParaRPr lang="nl-BE" sz="2000" b="1" dirty="0"/>
          </a:p>
        </p:txBody>
      </p:sp>
      <p:sp>
        <p:nvSpPr>
          <p:cNvPr id="52" name="Rechthoek 51"/>
          <p:cNvSpPr/>
          <p:nvPr/>
        </p:nvSpPr>
        <p:spPr>
          <a:xfrm>
            <a:off x="62580" y="3148260"/>
            <a:ext cx="74231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Stored in CIF format with CIFID based on crystallography.net</a:t>
            </a:r>
            <a:endParaRPr lang="nl-BE" sz="2000" b="1" dirty="0"/>
          </a:p>
        </p:txBody>
      </p:sp>
      <p:sp>
        <p:nvSpPr>
          <p:cNvPr id="58" name="Rechthoek 57"/>
          <p:cNvSpPr/>
          <p:nvPr/>
        </p:nvSpPr>
        <p:spPr>
          <a:xfrm>
            <a:off x="5160586" y="3944640"/>
            <a:ext cx="1954350" cy="61551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9" name="Rechthoek 58"/>
          <p:cNvSpPr/>
          <p:nvPr/>
        </p:nvSpPr>
        <p:spPr>
          <a:xfrm>
            <a:off x="5357248" y="4048503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New Material</a:t>
            </a:r>
          </a:p>
        </p:txBody>
      </p:sp>
      <p:sp>
        <p:nvSpPr>
          <p:cNvPr id="60" name="Rechthoek 59"/>
          <p:cNvSpPr/>
          <p:nvPr/>
        </p:nvSpPr>
        <p:spPr>
          <a:xfrm>
            <a:off x="2039459" y="3944640"/>
            <a:ext cx="1954350" cy="61551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1" name="Rechthoek 60"/>
          <p:cNvSpPr/>
          <p:nvPr/>
        </p:nvSpPr>
        <p:spPr>
          <a:xfrm>
            <a:off x="2403632" y="4052343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Input file</a:t>
            </a:r>
          </a:p>
        </p:txBody>
      </p:sp>
      <p:sp>
        <p:nvSpPr>
          <p:cNvPr id="79" name="Rechthoek 78"/>
          <p:cNvSpPr/>
          <p:nvPr/>
        </p:nvSpPr>
        <p:spPr>
          <a:xfrm>
            <a:off x="5160586" y="4911993"/>
            <a:ext cx="1954350" cy="61551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0" name="Rechthoek 79"/>
          <p:cNvSpPr/>
          <p:nvPr/>
        </p:nvSpPr>
        <p:spPr>
          <a:xfrm>
            <a:off x="5160586" y="5019696"/>
            <a:ext cx="27568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Existing Material</a:t>
            </a:r>
          </a:p>
        </p:txBody>
      </p:sp>
      <p:sp>
        <p:nvSpPr>
          <p:cNvPr id="81" name="PIJL-OMLAAG 80"/>
          <p:cNvSpPr/>
          <p:nvPr/>
        </p:nvSpPr>
        <p:spPr>
          <a:xfrm rot="16200000">
            <a:off x="4413651" y="4042611"/>
            <a:ext cx="370703" cy="411892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3824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/>
      <p:bldP spid="50" grpId="0" animBg="1"/>
      <p:bldP spid="8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kstvak 19"/>
          <p:cNvSpPr txBox="1"/>
          <p:nvPr/>
        </p:nvSpPr>
        <p:spPr>
          <a:xfrm>
            <a:off x="6003524" y="13814313"/>
            <a:ext cx="28369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mbria" panose="02040503050406030204" pitchFamily="18" charset="0"/>
              </a:rPr>
              <a:t>* Not the guys who scooped Jan</a:t>
            </a:r>
            <a:endParaRPr lang="nl-BE" sz="1600" i="1" dirty="0">
              <a:latin typeface="Cambria" panose="02040503050406030204" pitchFamily="18" charset="0"/>
            </a:endParaRPr>
          </a:p>
        </p:txBody>
      </p:sp>
      <p:sp>
        <p:nvSpPr>
          <p:cNvPr id="164" name="Rechthoek 163"/>
          <p:cNvSpPr/>
          <p:nvPr/>
        </p:nvSpPr>
        <p:spPr>
          <a:xfrm>
            <a:off x="0" y="-14842"/>
            <a:ext cx="9144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Rechthoek 10"/>
          <p:cNvSpPr/>
          <p:nvPr/>
        </p:nvSpPr>
        <p:spPr>
          <a:xfrm>
            <a:off x="2110717" y="114787"/>
            <a:ext cx="49225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Generating materials</a:t>
            </a:r>
            <a:endParaRPr lang="nl-BE" sz="3200" dirty="0">
              <a:solidFill>
                <a:schemeClr val="bg1"/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266477" y="889457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  <p:sp>
        <p:nvSpPr>
          <p:cNvPr id="22" name="Rechthoek 21"/>
          <p:cNvSpPr/>
          <p:nvPr/>
        </p:nvSpPr>
        <p:spPr>
          <a:xfrm>
            <a:off x="266477" y="1203837"/>
            <a:ext cx="22717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dirty="0" smtClean="0">
                <a:solidFill>
                  <a:schemeClr val="bg1"/>
                </a:solidFill>
              </a:rPr>
              <a:t>cd </a:t>
            </a:r>
            <a:r>
              <a:rPr lang="nl-BE" dirty="0" err="1" smtClean="0">
                <a:solidFill>
                  <a:schemeClr val="bg1"/>
                </a:solidFill>
              </a:rPr>
              <a:t>HTtutorial</a:t>
            </a:r>
            <a:r>
              <a:rPr lang="nl-BE" dirty="0" smtClean="0">
                <a:solidFill>
                  <a:schemeClr val="bg1"/>
                </a:solidFill>
              </a:rPr>
              <a:t>/import </a:t>
            </a:r>
            <a:endParaRPr lang="nl-BE" dirty="0">
              <a:solidFill>
                <a:schemeClr val="bg1"/>
              </a:solidFill>
            </a:endParaRPr>
          </a:p>
        </p:txBody>
      </p:sp>
      <p:sp>
        <p:nvSpPr>
          <p:cNvPr id="23" name="Rechthoek 22"/>
          <p:cNvSpPr/>
          <p:nvPr/>
        </p:nvSpPr>
        <p:spPr>
          <a:xfrm>
            <a:off x="266477" y="1595616"/>
            <a:ext cx="904516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cat POSCAR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Python vol.py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Rm vol.py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Rm POSCAR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python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&gt; </a:t>
            </a:r>
            <a:r>
              <a:rPr lang="en-US" dirty="0" err="1" smtClean="0">
                <a:solidFill>
                  <a:schemeClr val="bg1"/>
                </a:solidFill>
              </a:rPr>
              <a:t>HighThroughput.manage.material.importdir</a:t>
            </a:r>
            <a:r>
              <a:rPr lang="en-US" dirty="0" smtClean="0">
                <a:solidFill>
                  <a:schemeClr val="bg1"/>
                </a:solidFill>
              </a:rPr>
              <a:t>()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for </a:t>
            </a:r>
            <a:r>
              <a:rPr lang="en-US" b="1" dirty="0" err="1">
                <a:solidFill>
                  <a:schemeClr val="bg1"/>
                </a:solidFill>
              </a:rPr>
              <a:t>i</a:t>
            </a:r>
            <a:r>
              <a:rPr lang="en-US" b="1" dirty="0">
                <a:solidFill>
                  <a:schemeClr val="bg1"/>
                </a:solidFill>
              </a:rPr>
              <a:t> in *;do mv $</a:t>
            </a:r>
            <a:r>
              <a:rPr lang="en-US" b="1" dirty="0" err="1">
                <a:solidFill>
                  <a:schemeClr val="bg1"/>
                </a:solidFill>
              </a:rPr>
              <a:t>i</a:t>
            </a:r>
            <a:r>
              <a:rPr lang="en-US" b="1" dirty="0">
                <a:solidFill>
                  <a:schemeClr val="bg1"/>
                </a:solidFill>
              </a:rPr>
              <a:t> $</a:t>
            </a:r>
            <a:r>
              <a:rPr lang="en-US" b="1" dirty="0" err="1">
                <a:solidFill>
                  <a:schemeClr val="bg1"/>
                </a:solidFill>
              </a:rPr>
              <a:t>i.vasp;done</a:t>
            </a:r>
            <a:endParaRPr lang="nl-BE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cd ../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mv </a:t>
            </a:r>
            <a:r>
              <a:rPr lang="en-US" dirty="0" smtClean="0">
                <a:solidFill>
                  <a:schemeClr val="bg1"/>
                </a:solidFill>
              </a:rPr>
              <a:t>import $VSC_SCRATCH/queues/&lt;</a:t>
            </a:r>
            <a:r>
              <a:rPr lang="en-US" dirty="0" err="1" smtClean="0">
                <a:solidFill>
                  <a:schemeClr val="bg1"/>
                </a:solidFill>
              </a:rPr>
              <a:t>qid</a:t>
            </a:r>
            <a:r>
              <a:rPr lang="en-US" dirty="0" smtClean="0">
                <a:solidFill>
                  <a:schemeClr val="bg1"/>
                </a:solidFill>
              </a:rPr>
              <a:t>&gt;</a:t>
            </a:r>
            <a:endParaRPr lang="nl-BE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30450" y="5860983"/>
            <a:ext cx="928119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sz="2000" b="1" dirty="0" err="1" smtClean="0">
                <a:solidFill>
                  <a:schemeClr val="bg1"/>
                </a:solidFill>
              </a:rPr>
              <a:t>HighThroughput.manage.material</a:t>
            </a:r>
            <a:endParaRPr lang="nl-BE" sz="2000" b="1" dirty="0" smtClean="0">
              <a:solidFill>
                <a:schemeClr val="bg1"/>
              </a:solidFill>
            </a:endParaRPr>
          </a:p>
          <a:p>
            <a:r>
              <a:rPr lang="nl-BE" b="1" dirty="0" smtClean="0">
                <a:solidFill>
                  <a:schemeClr val="bg1"/>
                </a:solidFill>
              </a:rPr>
              <a:t>.</a:t>
            </a:r>
            <a:r>
              <a:rPr lang="nl-BE" b="1" dirty="0" err="1" smtClean="0">
                <a:solidFill>
                  <a:schemeClr val="bg1"/>
                </a:solidFill>
              </a:rPr>
              <a:t>add</a:t>
            </a:r>
            <a:r>
              <a:rPr lang="nl-BE" b="1" dirty="0" smtClean="0">
                <a:solidFill>
                  <a:schemeClr val="bg1"/>
                </a:solidFill>
              </a:rPr>
              <a:t>(name)  </a:t>
            </a:r>
            <a:r>
              <a:rPr lang="en-US" b="1" dirty="0" smtClean="0">
                <a:solidFill>
                  <a:schemeClr val="bg1"/>
                </a:solidFill>
              </a:rPr>
              <a:t>.get(</a:t>
            </a:r>
            <a:r>
              <a:rPr lang="en-US" b="1" dirty="0" err="1" smtClean="0">
                <a:solidFill>
                  <a:schemeClr val="bg1"/>
                </a:solidFill>
              </a:rPr>
              <a:t>cifid</a:t>
            </a:r>
            <a:r>
              <a:rPr lang="en-US" b="1" dirty="0" smtClean="0">
                <a:solidFill>
                  <a:schemeClr val="bg1"/>
                </a:solidFill>
              </a:rPr>
              <a:t>) .modify({‘id’: id, …}) .</a:t>
            </a:r>
            <a:r>
              <a:rPr lang="en-US" b="1" dirty="0" err="1" smtClean="0">
                <a:solidFill>
                  <a:schemeClr val="bg1"/>
                </a:solidFill>
              </a:rPr>
              <a:t>importdir</a:t>
            </a:r>
            <a:r>
              <a:rPr lang="en-US" b="1" dirty="0" smtClean="0">
                <a:solidFill>
                  <a:schemeClr val="bg1"/>
                </a:solidFill>
              </a:rPr>
              <a:t>()</a:t>
            </a:r>
            <a:endParaRPr lang="nl-BE" b="1" dirty="0">
              <a:solidFill>
                <a:schemeClr val="bg1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6164768" y="6168759"/>
            <a:ext cx="27895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Check the site for materials</a:t>
            </a:r>
            <a:endParaRPr lang="nl-BE" b="1" dirty="0">
              <a:solidFill>
                <a:srgbClr val="FF0000"/>
              </a:solidFill>
            </a:endParaRPr>
          </a:p>
        </p:txBody>
      </p:sp>
      <p:sp>
        <p:nvSpPr>
          <p:cNvPr id="10" name="Rechthoek 9"/>
          <p:cNvSpPr/>
          <p:nvPr/>
        </p:nvSpPr>
        <p:spPr>
          <a:xfrm>
            <a:off x="2259989" y="2701771"/>
            <a:ext cx="46240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Importing materials</a:t>
            </a:r>
            <a:endParaRPr lang="nl-BE" sz="3200" dirty="0">
              <a:solidFill>
                <a:schemeClr val="bg1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266477" y="3371282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266477" y="4481375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275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kstvak 19"/>
          <p:cNvSpPr txBox="1"/>
          <p:nvPr/>
        </p:nvSpPr>
        <p:spPr>
          <a:xfrm>
            <a:off x="6003524" y="13814313"/>
            <a:ext cx="28369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mbria" panose="02040503050406030204" pitchFamily="18" charset="0"/>
              </a:rPr>
              <a:t>* Not the guys who scooped Jan</a:t>
            </a:r>
            <a:endParaRPr lang="nl-BE" sz="1600" i="1" dirty="0">
              <a:latin typeface="Cambria" panose="02040503050406030204" pitchFamily="18" charset="0"/>
            </a:endParaRPr>
          </a:p>
        </p:txBody>
      </p:sp>
      <p:sp>
        <p:nvSpPr>
          <p:cNvPr id="164" name="Rechthoek 163"/>
          <p:cNvSpPr/>
          <p:nvPr/>
        </p:nvSpPr>
        <p:spPr>
          <a:xfrm>
            <a:off x="0" y="-17263"/>
            <a:ext cx="9144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Rechthoek 10"/>
          <p:cNvSpPr/>
          <p:nvPr/>
        </p:nvSpPr>
        <p:spPr>
          <a:xfrm>
            <a:off x="2110717" y="114787"/>
            <a:ext cx="46300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Adding calculations</a:t>
            </a:r>
            <a:endParaRPr lang="nl-BE" sz="3200" dirty="0">
              <a:solidFill>
                <a:schemeClr val="bg1"/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266477" y="889457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  <p:sp>
        <p:nvSpPr>
          <p:cNvPr id="22" name="Rechthoek 21"/>
          <p:cNvSpPr/>
          <p:nvPr/>
        </p:nvSpPr>
        <p:spPr>
          <a:xfrm>
            <a:off x="266477" y="1203837"/>
            <a:ext cx="66121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dirty="0">
                <a:solidFill>
                  <a:schemeClr val="bg1"/>
                </a:solidFill>
              </a:rPr>
              <a:t>p</a:t>
            </a:r>
            <a:r>
              <a:rPr lang="nl-BE" dirty="0" smtClean="0">
                <a:solidFill>
                  <a:schemeClr val="bg1"/>
                </a:solidFill>
              </a:rPr>
              <a:t>ython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&gt;</a:t>
            </a:r>
            <a:r>
              <a:rPr lang="en-US" dirty="0">
                <a:solidFill>
                  <a:schemeClr val="bg1"/>
                </a:solidFill>
              </a:rPr>
              <a:t>for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in </a:t>
            </a:r>
            <a:r>
              <a:rPr lang="en-US" dirty="0" smtClean="0">
                <a:solidFill>
                  <a:schemeClr val="bg1"/>
                </a:solidFill>
              </a:rPr>
              <a:t>[cifid1,cifd2,cifid3</a:t>
            </a:r>
            <a:r>
              <a:rPr lang="en-US" dirty="0" smtClean="0">
                <a:solidFill>
                  <a:schemeClr val="bg1"/>
                </a:solidFill>
              </a:rPr>
              <a:t>]:  </a:t>
            </a:r>
            <a:endParaRPr lang="nl-BE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...     </a:t>
            </a:r>
            <a:r>
              <a:rPr lang="en-US" dirty="0" err="1">
                <a:solidFill>
                  <a:schemeClr val="bg1"/>
                </a:solidFill>
              </a:rPr>
              <a:t>HighThroughput.manage.calculation.add</a:t>
            </a:r>
            <a:r>
              <a:rPr lang="en-US" dirty="0">
                <a:solidFill>
                  <a:schemeClr val="bg1"/>
                </a:solidFill>
              </a:rPr>
              <a:t>(i,</a:t>
            </a:r>
            <a:r>
              <a:rPr lang="en-US" dirty="0">
                <a:solidFill>
                  <a:srgbClr val="FF0000"/>
                </a:solidFill>
              </a:rPr>
              <a:t>qid</a:t>
            </a:r>
            <a:r>
              <a:rPr lang="en-US" dirty="0">
                <a:solidFill>
                  <a:schemeClr val="bg1"/>
                </a:solidFill>
              </a:rPr>
              <a:t>,0)</a:t>
            </a:r>
            <a:endParaRPr lang="nl-BE" dirty="0">
              <a:solidFill>
                <a:schemeClr val="bg1"/>
              </a:solidFill>
            </a:endParaRPr>
          </a:p>
          <a:p>
            <a:endParaRPr lang="nl-BE" dirty="0">
              <a:solidFill>
                <a:schemeClr val="bg1"/>
              </a:solidFill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266477" y="2708260"/>
            <a:ext cx="928119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sz="2000" b="1" dirty="0" err="1" smtClean="0">
                <a:solidFill>
                  <a:schemeClr val="bg1"/>
                </a:solidFill>
              </a:rPr>
              <a:t>HighThroughput.manage.calculation</a:t>
            </a:r>
            <a:endParaRPr lang="nl-BE" sz="2000" b="1" dirty="0" smtClean="0">
              <a:solidFill>
                <a:schemeClr val="bg1"/>
              </a:solidFill>
            </a:endParaRPr>
          </a:p>
          <a:p>
            <a:r>
              <a:rPr lang="nl-BE" b="1" dirty="0" smtClean="0">
                <a:solidFill>
                  <a:schemeClr val="bg1"/>
                </a:solidFill>
              </a:rPr>
              <a:t>.</a:t>
            </a:r>
            <a:r>
              <a:rPr lang="nl-BE" b="1" dirty="0" err="1" smtClean="0">
                <a:solidFill>
                  <a:schemeClr val="bg1"/>
                </a:solidFill>
              </a:rPr>
              <a:t>add</a:t>
            </a:r>
            <a:r>
              <a:rPr lang="nl-BE" b="1" dirty="0" smtClean="0">
                <a:solidFill>
                  <a:schemeClr val="bg1"/>
                </a:solidFill>
              </a:rPr>
              <a:t>(</a:t>
            </a:r>
            <a:r>
              <a:rPr lang="en-US" b="1" dirty="0" err="1">
                <a:solidFill>
                  <a:schemeClr val="bg1"/>
                </a:solidFill>
              </a:rPr>
              <a:t>material,queue,priority</a:t>
            </a:r>
            <a:r>
              <a:rPr lang="en-US" b="1" dirty="0">
                <a:solidFill>
                  <a:schemeClr val="bg1"/>
                </a:solidFill>
              </a:rPr>
              <a:t> = '',settings = </a:t>
            </a:r>
            <a:r>
              <a:rPr lang="en-US" b="1" dirty="0" err="1">
                <a:solidFill>
                  <a:schemeClr val="bg1"/>
                </a:solidFill>
              </a:rPr>
              <a:t>None,results</a:t>
            </a:r>
            <a:r>
              <a:rPr lang="en-US" b="1" dirty="0">
                <a:solidFill>
                  <a:schemeClr val="bg1"/>
                </a:solidFill>
              </a:rPr>
              <a:t> = None, status = 0</a:t>
            </a:r>
            <a:r>
              <a:rPr lang="nl-BE" b="1" dirty="0" smtClean="0">
                <a:solidFill>
                  <a:schemeClr val="bg1"/>
                </a:solidFill>
              </a:rPr>
              <a:t>)</a:t>
            </a:r>
          </a:p>
          <a:p>
            <a:r>
              <a:rPr lang="nl-BE" b="1" dirty="0">
                <a:solidFill>
                  <a:schemeClr val="bg1"/>
                </a:solidFill>
              </a:rPr>
              <a:t>.</a:t>
            </a:r>
            <a:r>
              <a:rPr lang="nl-BE" b="1" dirty="0" err="1">
                <a:solidFill>
                  <a:schemeClr val="bg1"/>
                </a:solidFill>
              </a:rPr>
              <a:t>fetchgetstart</a:t>
            </a:r>
            <a:r>
              <a:rPr lang="nl-BE" b="1" dirty="0">
                <a:solidFill>
                  <a:schemeClr val="bg1"/>
                </a:solidFill>
              </a:rPr>
              <a:t>(</a:t>
            </a:r>
            <a:r>
              <a:rPr lang="nl-BE" b="1" dirty="0" err="1">
                <a:solidFill>
                  <a:schemeClr val="bg1"/>
                </a:solidFill>
              </a:rPr>
              <a:t>id</a:t>
            </a:r>
            <a:r>
              <a:rPr lang="nl-BE" b="1" dirty="0" smtClean="0">
                <a:solidFill>
                  <a:schemeClr val="bg1"/>
                </a:solidFill>
              </a:rPr>
              <a:t>) .</a:t>
            </a:r>
            <a:r>
              <a:rPr lang="nl-BE" b="1" dirty="0" err="1" smtClean="0">
                <a:solidFill>
                  <a:schemeClr val="bg1"/>
                </a:solidFill>
              </a:rPr>
              <a:t>fetch</a:t>
            </a:r>
            <a:r>
              <a:rPr lang="nl-BE" b="1" dirty="0" smtClean="0">
                <a:solidFill>
                  <a:schemeClr val="bg1"/>
                </a:solidFill>
              </a:rPr>
              <a:t>(</a:t>
            </a:r>
            <a:r>
              <a:rPr lang="nl-BE" b="1" dirty="0" err="1" smtClean="0">
                <a:solidFill>
                  <a:schemeClr val="bg1"/>
                </a:solidFill>
              </a:rPr>
              <a:t>qid</a:t>
            </a:r>
            <a:r>
              <a:rPr lang="nl-BE" b="1" dirty="0" smtClean="0">
                <a:solidFill>
                  <a:schemeClr val="bg1"/>
                </a:solidFill>
              </a:rPr>
              <a:t>) </a:t>
            </a:r>
            <a:r>
              <a:rPr lang="en-US" b="1" dirty="0" smtClean="0">
                <a:solidFill>
                  <a:schemeClr val="bg1"/>
                </a:solidFill>
              </a:rPr>
              <a:t>.get(id) .start(id) .remove(id)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.restart(id) .rollback(status, id)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.</a:t>
            </a:r>
            <a:r>
              <a:rPr lang="en-US" b="1" dirty="0" err="1" smtClean="0">
                <a:solidFill>
                  <a:schemeClr val="bg1"/>
                </a:solidFill>
              </a:rPr>
              <a:t>setPriority</a:t>
            </a:r>
            <a:r>
              <a:rPr lang="en-US" b="1" dirty="0" smtClean="0">
                <a:solidFill>
                  <a:schemeClr val="bg1"/>
                </a:solidFill>
              </a:rPr>
              <a:t>(</a:t>
            </a:r>
            <a:r>
              <a:rPr lang="en-US" b="1" dirty="0" err="1" smtClean="0">
                <a:solidFill>
                  <a:schemeClr val="bg1"/>
                </a:solidFill>
              </a:rPr>
              <a:t>priority,id</a:t>
            </a:r>
            <a:r>
              <a:rPr lang="en-US" b="1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.</a:t>
            </a:r>
            <a:r>
              <a:rPr lang="en-US" b="1" dirty="0" err="1" smtClean="0">
                <a:solidFill>
                  <a:schemeClr val="bg1"/>
                </a:solidFill>
              </a:rPr>
              <a:t>getResults</a:t>
            </a:r>
            <a:r>
              <a:rPr lang="en-US" b="1" dirty="0" smtClean="0">
                <a:solidFill>
                  <a:schemeClr val="bg1"/>
                </a:solidFill>
              </a:rPr>
              <a:t>(id) .</a:t>
            </a:r>
            <a:r>
              <a:rPr lang="en-US" b="1" dirty="0" err="1" smtClean="0">
                <a:solidFill>
                  <a:schemeClr val="bg1"/>
                </a:solidFill>
              </a:rPr>
              <a:t>updateResults</a:t>
            </a:r>
            <a:r>
              <a:rPr lang="en-US" b="1" dirty="0" smtClean="0">
                <a:solidFill>
                  <a:schemeClr val="bg1"/>
                </a:solidFill>
              </a:rPr>
              <a:t>(</a:t>
            </a:r>
            <a:r>
              <a:rPr lang="en-US" b="1" dirty="0" err="1" smtClean="0">
                <a:solidFill>
                  <a:schemeClr val="bg1"/>
                </a:solidFill>
              </a:rPr>
              <a:t>results,id</a:t>
            </a:r>
            <a:r>
              <a:rPr lang="en-US" b="1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.</a:t>
            </a:r>
            <a:r>
              <a:rPr lang="en-US" b="1" dirty="0" err="1" smtClean="0">
                <a:solidFill>
                  <a:schemeClr val="bg1"/>
                </a:solidFill>
              </a:rPr>
              <a:t>getSettings</a:t>
            </a:r>
            <a:r>
              <a:rPr lang="en-US" b="1" dirty="0" smtClean="0">
                <a:solidFill>
                  <a:schemeClr val="bg1"/>
                </a:solidFill>
              </a:rPr>
              <a:t>(id) .</a:t>
            </a:r>
            <a:r>
              <a:rPr lang="en-US" b="1" dirty="0" err="1" smtClean="0">
                <a:solidFill>
                  <a:schemeClr val="bg1"/>
                </a:solidFill>
              </a:rPr>
              <a:t>updateSettings</a:t>
            </a:r>
            <a:r>
              <a:rPr lang="en-US" b="1" dirty="0" smtClean="0">
                <a:solidFill>
                  <a:schemeClr val="bg1"/>
                </a:solidFill>
              </a:rPr>
              <a:t>(</a:t>
            </a:r>
            <a:r>
              <a:rPr lang="en-US" b="1" dirty="0" err="1" smtClean="0">
                <a:solidFill>
                  <a:schemeClr val="bg1"/>
                </a:solidFill>
              </a:rPr>
              <a:t>settings,id</a:t>
            </a:r>
            <a:r>
              <a:rPr lang="en-US" b="1" dirty="0" smtClean="0">
                <a:solidFill>
                  <a:schemeClr val="bg1"/>
                </a:solidFill>
              </a:rPr>
              <a:t>) </a:t>
            </a:r>
          </a:p>
        </p:txBody>
      </p:sp>
      <p:sp>
        <p:nvSpPr>
          <p:cNvPr id="12" name="Rechthoek 11"/>
          <p:cNvSpPr/>
          <p:nvPr/>
        </p:nvSpPr>
        <p:spPr>
          <a:xfrm>
            <a:off x="266477" y="2278428"/>
            <a:ext cx="48307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Check the site for calculations within your queue</a:t>
            </a:r>
            <a:endParaRPr lang="nl-B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96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1572860" y="26043"/>
            <a:ext cx="55194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 Black" panose="020B0A04020102020204" pitchFamily="34" charset="0"/>
              </a:rPr>
              <a:t>Building a submit script</a:t>
            </a:r>
            <a:endParaRPr lang="nl-BE" sz="3200" dirty="0"/>
          </a:p>
        </p:txBody>
      </p:sp>
      <p:sp>
        <p:nvSpPr>
          <p:cNvPr id="51" name="Rechthoek 50"/>
          <p:cNvSpPr/>
          <p:nvPr/>
        </p:nvSpPr>
        <p:spPr>
          <a:xfrm>
            <a:off x="507424" y="1083452"/>
            <a:ext cx="80187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Core:</a:t>
            </a:r>
          </a:p>
          <a:p>
            <a:endParaRPr lang="en-US" sz="2000" b="1" dirty="0"/>
          </a:p>
          <a:p>
            <a:r>
              <a:rPr lang="en-US" sz="2000" b="1" dirty="0" smtClean="0"/>
              <a:t>	</a:t>
            </a:r>
            <a:r>
              <a:rPr lang="en-US" sz="2000" b="1" dirty="0" err="1" smtClean="0"/>
              <a:t>fetchgetstart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qid</a:t>
            </a:r>
            <a:r>
              <a:rPr lang="en-US" sz="2000" b="1" dirty="0" smtClean="0"/>
              <a:t>)  #obtain status +</a:t>
            </a:r>
            <a:r>
              <a:rPr lang="en-US" sz="2000" b="1" dirty="0" err="1" smtClean="0"/>
              <a:t>cifid</a:t>
            </a:r>
            <a:r>
              <a:rPr lang="en-US" sz="2000" b="1" dirty="0" smtClean="0"/>
              <a:t> of next </a:t>
            </a:r>
            <a:r>
              <a:rPr lang="en-US" sz="2000" b="1" dirty="0" err="1" smtClean="0"/>
              <a:t>calc</a:t>
            </a:r>
            <a:endParaRPr lang="en-US" sz="2000" b="1" dirty="0" smtClean="0"/>
          </a:p>
          <a:p>
            <a:r>
              <a:rPr lang="en-US" sz="2000" b="1" dirty="0"/>
              <a:t>	</a:t>
            </a:r>
            <a:r>
              <a:rPr lang="en-US" sz="2000" b="1" dirty="0" smtClean="0"/>
              <a:t>&lt;Copy over files and setup </a:t>
            </a:r>
            <a:r>
              <a:rPr lang="en-US" sz="2000" b="1" dirty="0" err="1" smtClean="0"/>
              <a:t>dirs</a:t>
            </a:r>
            <a:r>
              <a:rPr lang="en-US" sz="2000" b="1" dirty="0" smtClean="0"/>
              <a:t> based on </a:t>
            </a:r>
            <a:r>
              <a:rPr lang="en-US" sz="2000" b="1" dirty="0" err="1" smtClean="0"/>
              <a:t>id+stat</a:t>
            </a:r>
            <a:r>
              <a:rPr lang="en-US" sz="2000" b="1" dirty="0" smtClean="0"/>
              <a:t>&gt;</a:t>
            </a:r>
          </a:p>
          <a:p>
            <a:r>
              <a:rPr lang="en-US" sz="2000" b="1" dirty="0"/>
              <a:t>	</a:t>
            </a:r>
            <a:r>
              <a:rPr lang="en-US" sz="2000" b="1" dirty="0" err="1" smtClean="0"/>
              <a:t>writeSettings</a:t>
            </a:r>
            <a:r>
              <a:rPr lang="en-US" sz="2000" b="1" dirty="0" smtClean="0"/>
              <a:t>() #if template modified (optional)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run()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end()</a:t>
            </a:r>
          </a:p>
          <a:p>
            <a:r>
              <a:rPr lang="en-US" sz="2000" b="1" dirty="0"/>
              <a:t>	</a:t>
            </a:r>
            <a:r>
              <a:rPr lang="en-US" sz="2000" b="1" dirty="0" err="1" smtClean="0"/>
              <a:t>updateResults</a:t>
            </a:r>
            <a:r>
              <a:rPr lang="en-US" sz="2000" b="1" dirty="0" smtClean="0"/>
              <a:t>()</a:t>
            </a:r>
          </a:p>
          <a:p>
            <a:r>
              <a:rPr lang="en-US" sz="2000" b="1" dirty="0"/>
              <a:t>	</a:t>
            </a:r>
            <a:endParaRPr lang="nl-BE" sz="2000" b="1" dirty="0"/>
          </a:p>
        </p:txBody>
      </p:sp>
      <p:sp>
        <p:nvSpPr>
          <p:cNvPr id="19" name="Rechthoek 18"/>
          <p:cNvSpPr/>
          <p:nvPr/>
        </p:nvSpPr>
        <p:spPr>
          <a:xfrm>
            <a:off x="387975" y="3840720"/>
            <a:ext cx="80187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Checkpointing</a:t>
            </a:r>
            <a:r>
              <a:rPr lang="en-US" sz="2000" b="1" dirty="0" smtClean="0"/>
              <a:t>:</a:t>
            </a:r>
          </a:p>
          <a:p>
            <a:r>
              <a:rPr lang="en-US" sz="2000" b="1" dirty="0" smtClean="0"/>
              <a:t>	</a:t>
            </a:r>
            <a:r>
              <a:rPr lang="en-US" sz="2000" b="1" dirty="0" err="1" smtClean="0"/>
              <a:t>checkpointStart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calculation,timebeforewalltimeto</a:t>
            </a:r>
            <a:r>
              <a:rPr lang="en-US" sz="2000" b="1" dirty="0" smtClean="0"/>
              <a:t> abort)</a:t>
            </a:r>
            <a:endParaRPr lang="en-US" sz="2000" b="1" dirty="0"/>
          </a:p>
          <a:p>
            <a:r>
              <a:rPr lang="en-US" sz="2000" b="1" dirty="0"/>
              <a:t>	</a:t>
            </a:r>
            <a:endParaRPr lang="nl-BE" sz="2000" b="1" dirty="0"/>
          </a:p>
        </p:txBody>
      </p:sp>
      <p:sp>
        <p:nvSpPr>
          <p:cNvPr id="20" name="Rechthoek 19"/>
          <p:cNvSpPr/>
          <p:nvPr/>
        </p:nvSpPr>
        <p:spPr>
          <a:xfrm>
            <a:off x="387975" y="4856383"/>
            <a:ext cx="80187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Continue:</a:t>
            </a:r>
          </a:p>
          <a:p>
            <a:r>
              <a:rPr lang="en-US" sz="2000" b="1" dirty="0" smtClean="0"/>
              <a:t>	continue and continued parameter in settings of previous 	workflow step (continued &lt; continue = run again)</a:t>
            </a:r>
            <a:endParaRPr lang="en-US" sz="2000" b="1" dirty="0"/>
          </a:p>
          <a:p>
            <a:r>
              <a:rPr lang="en-US" sz="2000" b="1" dirty="0"/>
              <a:t>	</a:t>
            </a:r>
            <a:endParaRPr lang="nl-BE" sz="2000" b="1" dirty="0"/>
          </a:p>
        </p:txBody>
      </p:sp>
    </p:spTree>
    <p:extLst>
      <p:ext uri="{BB962C8B-B14F-4D97-AF65-F5344CB8AC3E}">
        <p14:creationId xmlns:p14="http://schemas.microsoft.com/office/powerpoint/2010/main" val="100152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Afbeelding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0749" y="1600875"/>
            <a:ext cx="5602501" cy="3656250"/>
          </a:xfrm>
          <a:prstGeom prst="rect">
            <a:avLst/>
          </a:prstGeom>
        </p:spPr>
      </p:pic>
      <p:sp>
        <p:nvSpPr>
          <p:cNvPr id="10" name="PIJL-OMLAAG 9"/>
          <p:cNvSpPr/>
          <p:nvPr/>
        </p:nvSpPr>
        <p:spPr>
          <a:xfrm rot="2760785">
            <a:off x="5748410" y="2027998"/>
            <a:ext cx="654756" cy="755283"/>
          </a:xfrm>
          <a:prstGeom prst="downArrow">
            <a:avLst>
              <a:gd name="adj1" fmla="val 18966"/>
              <a:gd name="adj2" fmla="val 50000"/>
            </a:avLst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6390701" y="1429891"/>
            <a:ext cx="10344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Myriad Pro" panose="020B0503030403020204" pitchFamily="34" charset="0"/>
              </a:rPr>
              <a:t>You</a:t>
            </a:r>
            <a:endParaRPr lang="nl-BE" sz="40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395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kstvak 19"/>
          <p:cNvSpPr txBox="1"/>
          <p:nvPr/>
        </p:nvSpPr>
        <p:spPr>
          <a:xfrm>
            <a:off x="6003524" y="13814313"/>
            <a:ext cx="28369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mbria" panose="02040503050406030204" pitchFamily="18" charset="0"/>
              </a:rPr>
              <a:t>* Not the guys who scooped Jan</a:t>
            </a:r>
            <a:endParaRPr lang="nl-BE" sz="1600" i="1" dirty="0">
              <a:latin typeface="Cambria" panose="02040503050406030204" pitchFamily="18" charset="0"/>
            </a:endParaRPr>
          </a:p>
        </p:txBody>
      </p:sp>
      <p:sp>
        <p:nvSpPr>
          <p:cNvPr id="164" name="Rechthoek 163"/>
          <p:cNvSpPr/>
          <p:nvPr/>
        </p:nvSpPr>
        <p:spPr>
          <a:xfrm>
            <a:off x="0" y="-17263"/>
            <a:ext cx="9144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Rechthoek 10"/>
          <p:cNvSpPr/>
          <p:nvPr/>
        </p:nvSpPr>
        <p:spPr>
          <a:xfrm>
            <a:off x="2110717" y="114787"/>
            <a:ext cx="48931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Running calculations</a:t>
            </a:r>
            <a:endParaRPr lang="nl-BE" sz="3200" dirty="0">
              <a:solidFill>
                <a:schemeClr val="bg1"/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266477" y="889457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  <p:sp>
        <p:nvSpPr>
          <p:cNvPr id="22" name="Rechthoek 21"/>
          <p:cNvSpPr/>
          <p:nvPr/>
        </p:nvSpPr>
        <p:spPr>
          <a:xfrm>
            <a:off x="266477" y="1203837"/>
            <a:ext cx="66121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mkdir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~/</a:t>
            </a:r>
            <a:r>
              <a:rPr lang="en-US" dirty="0" smtClean="0">
                <a:solidFill>
                  <a:schemeClr val="bg1"/>
                </a:solidFill>
              </a:rPr>
              <a:t>bin/</a:t>
            </a:r>
            <a:r>
              <a:rPr lang="en-US" dirty="0" err="1" smtClean="0">
                <a:solidFill>
                  <a:schemeClr val="bg1"/>
                </a:solidFill>
              </a:rPr>
              <a:t>HTtools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export </a:t>
            </a:r>
            <a:r>
              <a:rPr lang="en-US" dirty="0" smtClean="0">
                <a:solidFill>
                  <a:schemeClr val="bg1"/>
                </a:solidFill>
              </a:rPr>
              <a:t>PATH=$PATH:~/</a:t>
            </a:r>
            <a:r>
              <a:rPr lang="en-US" dirty="0" smtClean="0">
                <a:solidFill>
                  <a:schemeClr val="bg1"/>
                </a:solidFill>
              </a:rPr>
              <a:t>bin/</a:t>
            </a:r>
            <a:r>
              <a:rPr lang="en-US" dirty="0" err="1" smtClean="0">
                <a:solidFill>
                  <a:schemeClr val="bg1"/>
                </a:solidFill>
              </a:rPr>
              <a:t>HTtools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cp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Httutorial</a:t>
            </a:r>
            <a:r>
              <a:rPr lang="en-US" dirty="0" smtClean="0">
                <a:solidFill>
                  <a:schemeClr val="bg1"/>
                </a:solidFill>
              </a:rPr>
              <a:t>/scripts/* </a:t>
            </a:r>
            <a:r>
              <a:rPr lang="en-US" dirty="0">
                <a:solidFill>
                  <a:schemeClr val="bg1"/>
                </a:solidFill>
              </a:rPr>
              <a:t>:~/</a:t>
            </a:r>
            <a:r>
              <a:rPr lang="en-US" dirty="0" smtClean="0">
                <a:solidFill>
                  <a:schemeClr val="bg1"/>
                </a:solidFill>
              </a:rPr>
              <a:t>bin/</a:t>
            </a:r>
            <a:r>
              <a:rPr lang="en-US" dirty="0" err="1" smtClean="0">
                <a:solidFill>
                  <a:schemeClr val="bg1"/>
                </a:solidFill>
              </a:rPr>
              <a:t>HTtools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nl-BE" dirty="0">
              <a:solidFill>
                <a:schemeClr val="bg1"/>
              </a:solidFill>
            </a:endParaRPr>
          </a:p>
          <a:p>
            <a:endParaRPr lang="nl-BE" dirty="0">
              <a:solidFill>
                <a:schemeClr val="bg1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1418767" y="4236915"/>
            <a:ext cx="5459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Set the refresh rate to 1000 </a:t>
            </a:r>
            <a:r>
              <a:rPr lang="en-US" b="1" dirty="0" err="1" smtClean="0">
                <a:solidFill>
                  <a:srgbClr val="FF0000"/>
                </a:solidFill>
              </a:rPr>
              <a:t>ms</a:t>
            </a:r>
            <a:r>
              <a:rPr lang="en-US" b="1" dirty="0" smtClean="0">
                <a:solidFill>
                  <a:srgbClr val="FF0000"/>
                </a:solidFill>
              </a:rPr>
              <a:t> and monitor your queue</a:t>
            </a:r>
            <a:endParaRPr lang="nl-BE" b="1" dirty="0">
              <a:solidFill>
                <a:srgbClr val="FF00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266476" y="2251908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  <p:sp>
        <p:nvSpPr>
          <p:cNvPr id="10" name="Rechthoek 9"/>
          <p:cNvSpPr/>
          <p:nvPr/>
        </p:nvSpPr>
        <p:spPr>
          <a:xfrm>
            <a:off x="266477" y="2621240"/>
            <a:ext cx="661211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tutsubmit</a:t>
            </a:r>
            <a:r>
              <a:rPr lang="en-US" dirty="0" smtClean="0">
                <a:solidFill>
                  <a:schemeClr val="bg1"/>
                </a:solidFill>
              </a:rPr>
              <a:t> &lt;</a:t>
            </a:r>
            <a:r>
              <a:rPr lang="en-US" dirty="0" err="1" smtClean="0">
                <a:solidFill>
                  <a:schemeClr val="bg1"/>
                </a:solidFill>
              </a:rPr>
              <a:t>qid</a:t>
            </a:r>
            <a:r>
              <a:rPr lang="en-US" dirty="0" smtClean="0">
                <a:solidFill>
                  <a:schemeClr val="bg1"/>
                </a:solidFill>
              </a:rPr>
              <a:t>&gt; &lt;hours&gt; &lt;nodes&gt; &lt;cores&gt;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module </a:t>
            </a:r>
            <a:r>
              <a:rPr lang="en-US" dirty="0" smtClean="0">
                <a:solidFill>
                  <a:schemeClr val="bg1"/>
                </a:solidFill>
              </a:rPr>
              <a:t>swap cluster/…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tutsubmit</a:t>
            </a:r>
            <a:r>
              <a:rPr lang="en-US" dirty="0" smtClean="0">
                <a:solidFill>
                  <a:schemeClr val="bg1"/>
                </a:solidFill>
              </a:rPr>
              <a:t> …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module </a:t>
            </a:r>
            <a:r>
              <a:rPr lang="en-US" dirty="0" smtClean="0">
                <a:solidFill>
                  <a:schemeClr val="bg1"/>
                </a:solidFill>
              </a:rPr>
              <a:t>swap …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tutsubmit</a:t>
            </a:r>
            <a:r>
              <a:rPr lang="en-US" dirty="0" smtClean="0">
                <a:solidFill>
                  <a:schemeClr val="bg1"/>
                </a:solidFill>
              </a:rPr>
              <a:t> …</a:t>
            </a:r>
          </a:p>
          <a:p>
            <a:endParaRPr lang="nl-BE" dirty="0">
              <a:solidFill>
                <a:schemeClr val="bg1"/>
              </a:solidFill>
            </a:endParaRPr>
          </a:p>
          <a:p>
            <a:endParaRPr lang="nl-B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336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2001228" y="3106994"/>
            <a:ext cx="51567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 Black" panose="020B0A04020102020204" pitchFamily="34" charset="0"/>
              </a:rPr>
              <a:t>Check the real scripts</a:t>
            </a:r>
            <a:endParaRPr lang="nl-BE" sz="3200" dirty="0"/>
          </a:p>
        </p:txBody>
      </p:sp>
    </p:spTree>
    <p:extLst>
      <p:ext uri="{BB962C8B-B14F-4D97-AF65-F5344CB8AC3E}">
        <p14:creationId xmlns:p14="http://schemas.microsoft.com/office/powerpoint/2010/main" val="327004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3632419" y="230659"/>
            <a:ext cx="2650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 Black" panose="020B0A04020102020204" pitchFamily="34" charset="0"/>
              </a:rPr>
              <a:t>Single jobs</a:t>
            </a:r>
            <a:endParaRPr lang="nl-BE" sz="3200" dirty="0"/>
          </a:p>
        </p:txBody>
      </p:sp>
      <p:sp>
        <p:nvSpPr>
          <p:cNvPr id="2" name="Tekstvak 1"/>
          <p:cNvSpPr txBox="1"/>
          <p:nvPr/>
        </p:nvSpPr>
        <p:spPr>
          <a:xfrm>
            <a:off x="486032" y="815434"/>
            <a:ext cx="73811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Make default queue with basic template and 1 step workflow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3" name="Rechthoek 2"/>
          <p:cNvSpPr/>
          <p:nvPr/>
        </p:nvSpPr>
        <p:spPr>
          <a:xfrm>
            <a:off x="801889" y="1400209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BE" b="1" dirty="0"/>
              <a:t>INCAR = </a:t>
            </a:r>
            <a:r>
              <a:rPr lang="nl-BE" b="1" dirty="0" err="1"/>
              <a:t>readINCAR</a:t>
            </a:r>
            <a:r>
              <a:rPr lang="nl-BE" b="1" dirty="0"/>
              <a:t>()</a:t>
            </a:r>
          </a:p>
          <a:p>
            <a:endParaRPr lang="nl-BE" b="1" dirty="0"/>
          </a:p>
          <a:p>
            <a:r>
              <a:rPr lang="nl-BE" b="1" dirty="0" err="1"/>
              <a:t>if</a:t>
            </a:r>
            <a:r>
              <a:rPr lang="nl-BE" b="1" dirty="0"/>
              <a:t> 'CALCID' in </a:t>
            </a:r>
            <a:r>
              <a:rPr lang="nl-BE" b="1" dirty="0" err="1"/>
              <a:t>INCAR.keys</a:t>
            </a:r>
            <a:r>
              <a:rPr lang="nl-BE" b="1" dirty="0"/>
              <a:t>():</a:t>
            </a:r>
          </a:p>
          <a:p>
            <a:r>
              <a:rPr lang="nl-BE" b="1" dirty="0"/>
              <a:t>    </a:t>
            </a:r>
            <a:r>
              <a:rPr lang="nl-BE" b="1" dirty="0" err="1"/>
              <a:t>sid</a:t>
            </a:r>
            <a:r>
              <a:rPr lang="nl-BE" b="1" dirty="0"/>
              <a:t> = INCAR['CALCID']</a:t>
            </a:r>
          </a:p>
          <a:p>
            <a:r>
              <a:rPr lang="nl-BE" b="1" dirty="0" err="1"/>
              <a:t>else</a:t>
            </a:r>
            <a:r>
              <a:rPr lang="nl-BE" b="1" dirty="0"/>
              <a:t>:</a:t>
            </a:r>
          </a:p>
          <a:p>
            <a:r>
              <a:rPr lang="nl-BE" b="1" dirty="0"/>
              <a:t>    </a:t>
            </a:r>
            <a:r>
              <a:rPr lang="nl-BE" b="1" dirty="0" err="1"/>
              <a:t>os.mkdir</a:t>
            </a:r>
            <a:r>
              <a:rPr lang="nl-BE" b="1" dirty="0"/>
              <a:t>('import')</a:t>
            </a:r>
          </a:p>
          <a:p>
            <a:r>
              <a:rPr lang="nl-BE" b="1" dirty="0"/>
              <a:t>    </a:t>
            </a:r>
            <a:r>
              <a:rPr lang="nl-BE" b="1" dirty="0" err="1"/>
              <a:t>os.chdir</a:t>
            </a:r>
            <a:r>
              <a:rPr lang="nl-BE" b="1" dirty="0"/>
              <a:t>('import')</a:t>
            </a:r>
          </a:p>
          <a:p>
            <a:r>
              <a:rPr lang="nl-BE" b="1" dirty="0"/>
              <a:t>    </a:t>
            </a:r>
            <a:r>
              <a:rPr lang="nl-BE" b="1" dirty="0" err="1"/>
              <a:t>shutil.copy</a:t>
            </a:r>
            <a:r>
              <a:rPr lang="nl-BE" b="1" dirty="0"/>
              <a:t>('../POSCAR','POSCAR' + INCAR['SYSTEM'])</a:t>
            </a:r>
          </a:p>
          <a:p>
            <a:r>
              <a:rPr lang="nl-BE" b="1" dirty="0"/>
              <a:t>#</a:t>
            </a:r>
            <a:r>
              <a:rPr lang="nl-BE" b="1" dirty="0" err="1"/>
              <a:t>Could</a:t>
            </a:r>
            <a:r>
              <a:rPr lang="nl-BE" b="1" dirty="0"/>
              <a:t> have a mat argument </a:t>
            </a:r>
            <a:r>
              <a:rPr lang="nl-BE" b="1" dirty="0" err="1"/>
              <a:t>for</a:t>
            </a:r>
            <a:r>
              <a:rPr lang="nl-BE" b="1" dirty="0"/>
              <a:t> COD entries</a:t>
            </a:r>
          </a:p>
          <a:p>
            <a:r>
              <a:rPr lang="nl-BE" b="1" dirty="0"/>
              <a:t>    </a:t>
            </a:r>
            <a:r>
              <a:rPr lang="nl-BE" b="1" dirty="0" err="1"/>
              <a:t>matid</a:t>
            </a:r>
            <a:r>
              <a:rPr lang="nl-BE" b="1" dirty="0"/>
              <a:t> = </a:t>
            </a:r>
            <a:r>
              <a:rPr lang="nl-BE" b="1" dirty="0" err="1"/>
              <a:t>material.add</a:t>
            </a:r>
            <a:r>
              <a:rPr lang="nl-BE" b="1" dirty="0"/>
              <a:t>('POSCAR' + INCAR['SYSTEM'])</a:t>
            </a:r>
          </a:p>
          <a:p>
            <a:r>
              <a:rPr lang="nl-BE" b="1" dirty="0"/>
              <a:t>    </a:t>
            </a:r>
            <a:r>
              <a:rPr lang="nl-BE" b="1" dirty="0" err="1"/>
              <a:t>sid</a:t>
            </a:r>
            <a:r>
              <a:rPr lang="nl-BE" b="1" dirty="0"/>
              <a:t> = </a:t>
            </a:r>
            <a:r>
              <a:rPr lang="nl-BE" b="1" dirty="0" err="1" smtClean="0"/>
              <a:t>calc.add</a:t>
            </a:r>
            <a:r>
              <a:rPr lang="nl-BE" b="1" dirty="0" smtClean="0"/>
              <a:t>(</a:t>
            </a:r>
            <a:r>
              <a:rPr lang="nl-BE" b="1" dirty="0" err="1" smtClean="0"/>
              <a:t>matid,args.queue</a:t>
            </a:r>
            <a:r>
              <a:rPr lang="nl-BE" b="1" dirty="0"/>
              <a:t>)</a:t>
            </a:r>
          </a:p>
          <a:p>
            <a:r>
              <a:rPr lang="nl-BE" b="1" dirty="0"/>
              <a:t>    </a:t>
            </a:r>
            <a:r>
              <a:rPr lang="nl-BE" b="1" dirty="0" err="1" smtClean="0"/>
              <a:t>calc.modify</a:t>
            </a:r>
            <a:r>
              <a:rPr lang="nl-BE" b="1" dirty="0"/>
              <a:t>({'</a:t>
            </a:r>
            <a:r>
              <a:rPr lang="nl-BE" b="1" dirty="0" err="1"/>
              <a:t>id</a:t>
            </a:r>
            <a:r>
              <a:rPr lang="nl-BE" b="1" dirty="0"/>
              <a:t>' : </a:t>
            </a:r>
            <a:r>
              <a:rPr lang="nl-BE" b="1" dirty="0" err="1"/>
              <a:t>cid</a:t>
            </a:r>
            <a:r>
              <a:rPr lang="nl-BE" b="1" dirty="0"/>
              <a:t>, 'file' : </a:t>
            </a:r>
            <a:r>
              <a:rPr lang="nl-BE" b="1" dirty="0" err="1"/>
              <a:t>matid</a:t>
            </a:r>
            <a:r>
              <a:rPr lang="nl-BE" b="1" dirty="0"/>
              <a:t>})</a:t>
            </a:r>
          </a:p>
          <a:p>
            <a:r>
              <a:rPr lang="nl-BE" b="1" dirty="0"/>
              <a:t>    </a:t>
            </a:r>
            <a:r>
              <a:rPr lang="nl-BE" b="1" dirty="0" err="1"/>
              <a:t>os.chdir</a:t>
            </a:r>
            <a:r>
              <a:rPr lang="nl-BE" b="1" dirty="0"/>
              <a:t>('../')</a:t>
            </a:r>
          </a:p>
          <a:p>
            <a:r>
              <a:rPr lang="nl-BE" b="1" dirty="0" err="1" smtClean="0"/>
              <a:t>calc.start</a:t>
            </a:r>
            <a:r>
              <a:rPr lang="nl-BE" b="1" dirty="0" smtClean="0"/>
              <a:t>(</a:t>
            </a:r>
            <a:r>
              <a:rPr lang="nl-BE" b="1" dirty="0" err="1" smtClean="0"/>
              <a:t>sid</a:t>
            </a:r>
            <a:r>
              <a:rPr lang="nl-BE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5759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2510971" y="2002972"/>
            <a:ext cx="3860800" cy="928914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Tekstvak 14"/>
          <p:cNvSpPr txBox="1"/>
          <p:nvPr/>
        </p:nvSpPr>
        <p:spPr>
          <a:xfrm>
            <a:off x="3158373" y="2205819"/>
            <a:ext cx="2569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Myriad Pro" panose="020B0503030403020204" pitchFamily="34" charset="0"/>
              </a:rPr>
              <a:t>Error handling</a:t>
            </a:r>
          </a:p>
        </p:txBody>
      </p:sp>
      <p:sp>
        <p:nvSpPr>
          <p:cNvPr id="19" name="Rechthoek 18"/>
          <p:cNvSpPr/>
          <p:nvPr/>
        </p:nvSpPr>
        <p:spPr>
          <a:xfrm>
            <a:off x="1791308" y="2037267"/>
            <a:ext cx="2061030" cy="89461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Tekstvak 10"/>
          <p:cNvSpPr txBox="1"/>
          <p:nvPr/>
        </p:nvSpPr>
        <p:spPr>
          <a:xfrm>
            <a:off x="2227652" y="2284521"/>
            <a:ext cx="13770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Myriad Pro" panose="020B0503030403020204" pitchFamily="34" charset="0"/>
              </a:rPr>
              <a:t>Detectors</a:t>
            </a:r>
          </a:p>
        </p:txBody>
      </p:sp>
      <p:sp>
        <p:nvSpPr>
          <p:cNvPr id="23" name="Rechthoek 22"/>
          <p:cNvSpPr/>
          <p:nvPr/>
        </p:nvSpPr>
        <p:spPr>
          <a:xfrm>
            <a:off x="4928214" y="2037267"/>
            <a:ext cx="2061030" cy="89461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4" name="Tekstvak 23"/>
          <p:cNvSpPr txBox="1"/>
          <p:nvPr/>
        </p:nvSpPr>
        <p:spPr>
          <a:xfrm>
            <a:off x="5594357" y="2327450"/>
            <a:ext cx="13770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Myriad Pro" panose="020B0503030403020204" pitchFamily="34" charset="0"/>
              </a:rPr>
              <a:t>Fixes</a:t>
            </a:r>
          </a:p>
        </p:txBody>
      </p:sp>
      <p:sp>
        <p:nvSpPr>
          <p:cNvPr id="27" name="Rechthoek 26"/>
          <p:cNvSpPr/>
          <p:nvPr/>
        </p:nvSpPr>
        <p:spPr>
          <a:xfrm>
            <a:off x="2114615" y="3174555"/>
            <a:ext cx="1414415" cy="485338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8" name="Tekstvak 27"/>
          <p:cNvSpPr txBox="1"/>
          <p:nvPr/>
        </p:nvSpPr>
        <p:spPr>
          <a:xfrm>
            <a:off x="2144794" y="3217169"/>
            <a:ext cx="20304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Myriad Pro" panose="020B0503030403020204" pitchFamily="34" charset="0"/>
              </a:rPr>
              <a:t>g</a:t>
            </a:r>
            <a:r>
              <a:rPr lang="en-US" sz="2000" b="1" dirty="0" smtClean="0">
                <a:latin typeface="Myriad Pro" panose="020B0503030403020204" pitchFamily="34" charset="0"/>
              </a:rPr>
              <a:t>rep Error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3050359" y="6093968"/>
            <a:ext cx="2931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Myriad Pro" panose="020B0503030403020204" pitchFamily="34" charset="0"/>
              </a:rPr>
              <a:t>www.error.wiki</a:t>
            </a:r>
          </a:p>
        </p:txBody>
      </p:sp>
      <p:sp>
        <p:nvSpPr>
          <p:cNvPr id="13" name="Rechthoek 12"/>
          <p:cNvSpPr/>
          <p:nvPr/>
        </p:nvSpPr>
        <p:spPr>
          <a:xfrm>
            <a:off x="5289205" y="3199387"/>
            <a:ext cx="1384863" cy="42285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Tekstvak 13"/>
          <p:cNvSpPr txBox="1"/>
          <p:nvPr/>
        </p:nvSpPr>
        <p:spPr>
          <a:xfrm>
            <a:off x="5289205" y="3190598"/>
            <a:ext cx="1584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Myriad Pro" panose="020B0503030403020204" pitchFamily="34" charset="0"/>
              </a:rPr>
              <a:t>rmDensity</a:t>
            </a:r>
            <a:endParaRPr lang="en-US" sz="2000" b="1" dirty="0" smtClean="0">
              <a:latin typeface="Myriad Pro" panose="020B0503030403020204" pitchFamily="34" charset="0"/>
            </a:endParaRPr>
          </a:p>
        </p:txBody>
      </p:sp>
      <p:sp>
        <p:nvSpPr>
          <p:cNvPr id="18" name="Rechthoek 17"/>
          <p:cNvSpPr/>
          <p:nvPr/>
        </p:nvSpPr>
        <p:spPr>
          <a:xfrm>
            <a:off x="5289205" y="3742916"/>
            <a:ext cx="1384863" cy="42285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0" name="Tekstvak 19"/>
          <p:cNvSpPr txBox="1"/>
          <p:nvPr/>
        </p:nvSpPr>
        <p:spPr>
          <a:xfrm>
            <a:off x="5289205" y="3734127"/>
            <a:ext cx="1584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Myriad Pro" panose="020B0503030403020204" pitchFamily="34" charset="0"/>
              </a:rPr>
              <a:t>rmWaveFc</a:t>
            </a:r>
            <a:endParaRPr lang="en-US" sz="2000" b="1" dirty="0" smtClean="0">
              <a:latin typeface="Myriad Pro" panose="020B0503030403020204" pitchFamily="34" charset="0"/>
            </a:endParaRPr>
          </a:p>
        </p:txBody>
      </p:sp>
      <p:sp>
        <p:nvSpPr>
          <p:cNvPr id="21" name="Rechthoek 20"/>
          <p:cNvSpPr/>
          <p:nvPr/>
        </p:nvSpPr>
        <p:spPr>
          <a:xfrm>
            <a:off x="5289205" y="4267567"/>
            <a:ext cx="1384863" cy="42285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2" name="Tekstvak 21"/>
          <p:cNvSpPr txBox="1"/>
          <p:nvPr/>
        </p:nvSpPr>
        <p:spPr>
          <a:xfrm>
            <a:off x="5289205" y="4258778"/>
            <a:ext cx="1584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Myriad Pro" panose="020B0503030403020204" pitchFamily="34" charset="0"/>
              </a:rPr>
              <a:t>incBasisset</a:t>
            </a:r>
            <a:endParaRPr lang="en-US" sz="2000" b="1" dirty="0" smtClean="0">
              <a:latin typeface="Myriad Pro" panose="020B0503030403020204" pitchFamily="34" charset="0"/>
            </a:endParaRPr>
          </a:p>
        </p:txBody>
      </p:sp>
      <p:sp>
        <p:nvSpPr>
          <p:cNvPr id="25" name="Rechthoek 24"/>
          <p:cNvSpPr/>
          <p:nvPr/>
        </p:nvSpPr>
        <p:spPr>
          <a:xfrm>
            <a:off x="5289205" y="4792218"/>
            <a:ext cx="1384863" cy="42285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6" name="Tekstvak 25"/>
          <p:cNvSpPr txBox="1"/>
          <p:nvPr/>
        </p:nvSpPr>
        <p:spPr>
          <a:xfrm>
            <a:off x="5289205" y="4783429"/>
            <a:ext cx="1384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Myriad Pro" panose="020B0503030403020204" pitchFamily="34" charset="0"/>
              </a:rPr>
              <a:t>…</a:t>
            </a:r>
          </a:p>
        </p:txBody>
      </p:sp>
      <p:cxnSp>
        <p:nvCxnSpPr>
          <p:cNvPr id="4" name="Rechte verbindingslijn met pijl 3"/>
          <p:cNvCxnSpPr/>
          <p:nvPr/>
        </p:nvCxnSpPr>
        <p:spPr>
          <a:xfrm>
            <a:off x="4427220" y="4162809"/>
            <a:ext cx="0" cy="1245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hthoek 9"/>
          <p:cNvSpPr/>
          <p:nvPr/>
        </p:nvSpPr>
        <p:spPr>
          <a:xfrm>
            <a:off x="3678626" y="3680913"/>
            <a:ext cx="1492468" cy="1030525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9" name="Tekstvak 28"/>
          <p:cNvSpPr txBox="1"/>
          <p:nvPr/>
        </p:nvSpPr>
        <p:spPr>
          <a:xfrm>
            <a:off x="3823566" y="4738816"/>
            <a:ext cx="29312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Myriad Pro" panose="020B0503030403020204" pitchFamily="34" charset="0"/>
              </a:rPr>
              <a:t>Error Flow</a:t>
            </a:r>
          </a:p>
        </p:txBody>
      </p:sp>
    </p:spTree>
    <p:extLst>
      <p:ext uri="{BB962C8B-B14F-4D97-AF65-F5344CB8AC3E}">
        <p14:creationId xmlns:p14="http://schemas.microsoft.com/office/powerpoint/2010/main" val="2460902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22222E-6 L 0.00157 -0.22014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1101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2.5E-6 -0.21782 " pathEditMode="relative" rAng="0" ptsTypes="AA">
                                      <p:cBhvr>
                                        <p:cTn id="8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11111E-6 L -0.16857 -1.11111E-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38" y="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L -0.17084 -3.7037E-7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42" y="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-1.48148E-6 L -0.17135 -1.48148E-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07" y="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7.40741E-7 L -0.17084 7.40741E-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/>
      <p:bldP spid="19" grpId="0" animBg="1"/>
      <p:bldP spid="11" grpId="0"/>
      <p:bldP spid="23" grpId="0" animBg="1"/>
      <p:bldP spid="24" grpId="0"/>
      <p:bldP spid="27" grpId="0" animBg="1"/>
      <p:bldP spid="28" grpId="0"/>
      <p:bldP spid="12" grpId="0"/>
      <p:bldP spid="13" grpId="0" animBg="1"/>
      <p:bldP spid="14" grpId="0"/>
      <p:bldP spid="18" grpId="0" animBg="1"/>
      <p:bldP spid="18" grpId="1" animBg="1"/>
      <p:bldP spid="20" grpId="0"/>
      <p:bldP spid="20" grpId="1"/>
      <p:bldP spid="21" grpId="0" animBg="1"/>
      <p:bldP spid="21" grpId="1" animBg="1"/>
      <p:bldP spid="22" grpId="0"/>
      <p:bldP spid="22" grpId="1"/>
      <p:bldP spid="25" grpId="0" animBg="1"/>
      <p:bldP spid="26" grpId="0"/>
      <p:bldP spid="10" grpId="0" animBg="1"/>
      <p:bldP spid="2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2322602" y="43372"/>
            <a:ext cx="43883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 Black" panose="020B0A04020102020204" pitchFamily="34" charset="0"/>
              </a:rPr>
              <a:t>Adding error fixing</a:t>
            </a:r>
            <a:endParaRPr lang="nl-BE" sz="3200" dirty="0"/>
          </a:p>
        </p:txBody>
      </p:sp>
      <p:sp>
        <p:nvSpPr>
          <p:cNvPr id="51" name="Rechthoek 50"/>
          <p:cNvSpPr/>
          <p:nvPr/>
        </p:nvSpPr>
        <p:spPr>
          <a:xfrm>
            <a:off x="507424" y="1083452"/>
            <a:ext cx="801873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Script:</a:t>
            </a:r>
            <a:endParaRPr lang="en-US" sz="2000" b="1" dirty="0"/>
          </a:p>
          <a:p>
            <a:r>
              <a:rPr lang="en-US" sz="2000" b="1" dirty="0" smtClean="0"/>
              <a:t>	</a:t>
            </a:r>
            <a:r>
              <a:rPr lang="en-US" sz="2000" b="1" dirty="0" err="1" smtClean="0"/>
              <a:t>fixerrors</a:t>
            </a:r>
            <a:r>
              <a:rPr lang="en-US" sz="2000" b="1" dirty="0" smtClean="0"/>
              <a:t>()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run()</a:t>
            </a:r>
          </a:p>
          <a:p>
            <a:r>
              <a:rPr lang="en-US" sz="2000" b="1" dirty="0"/>
              <a:t>	</a:t>
            </a:r>
            <a:r>
              <a:rPr lang="en-US" sz="2000" b="1" dirty="0" err="1" smtClean="0"/>
              <a:t>finderrors</a:t>
            </a:r>
            <a:r>
              <a:rPr lang="en-US" sz="2000" b="1" dirty="0" smtClean="0"/>
              <a:t>()</a:t>
            </a:r>
          </a:p>
          <a:p>
            <a:r>
              <a:rPr lang="en-US" sz="2000" b="1" dirty="0"/>
              <a:t>	</a:t>
            </a:r>
            <a:endParaRPr lang="nl-BE" sz="2000" b="1" dirty="0"/>
          </a:p>
        </p:txBody>
      </p:sp>
      <p:sp>
        <p:nvSpPr>
          <p:cNvPr id="19" name="Rechthoek 18"/>
          <p:cNvSpPr/>
          <p:nvPr/>
        </p:nvSpPr>
        <p:spPr>
          <a:xfrm>
            <a:off x="507423" y="3239357"/>
            <a:ext cx="80187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finderrors</a:t>
            </a:r>
            <a:r>
              <a:rPr lang="en-US" sz="2000" b="1" dirty="0" smtClean="0"/>
              <a:t>():</a:t>
            </a:r>
          </a:p>
          <a:p>
            <a:r>
              <a:rPr lang="en-US" sz="2000" dirty="0" smtClean="0"/>
              <a:t>cat /user/data/gent/gvo000/gvo00003/shared/bin/HT/beta0.0.1/HighThroughput/errors/VASPdetectors.py</a:t>
            </a:r>
            <a:endParaRPr lang="en-US" sz="2000" dirty="0"/>
          </a:p>
          <a:p>
            <a:endParaRPr lang="en-US" sz="2000" b="1" dirty="0" smtClean="0"/>
          </a:p>
          <a:p>
            <a:r>
              <a:rPr lang="en-US" sz="2000" b="1" dirty="0" err="1" smtClean="0"/>
              <a:t>Fixerrors</a:t>
            </a:r>
            <a:r>
              <a:rPr lang="en-US" sz="2000" b="1" dirty="0" smtClean="0"/>
              <a:t>():</a:t>
            </a:r>
          </a:p>
          <a:p>
            <a:r>
              <a:rPr lang="en-US" sz="2000" dirty="0"/>
              <a:t>cat /user/data/gent/gvo000/gvo00003/shared/bin/HT/beta0.0.1/HighThroughput/errors/VASPfixes.py</a:t>
            </a:r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13055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2510971" y="2002972"/>
            <a:ext cx="3860800" cy="928914"/>
          </a:xfrm>
          <a:prstGeom prst="rect">
            <a:avLst/>
          </a:prstGeom>
          <a:solidFill>
            <a:schemeClr val="accent4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Tekstvak 14"/>
          <p:cNvSpPr txBox="1"/>
          <p:nvPr/>
        </p:nvSpPr>
        <p:spPr>
          <a:xfrm>
            <a:off x="3626446" y="2212116"/>
            <a:ext cx="1629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Myriad Pro" panose="020B0503030403020204" pitchFamily="34" charset="0"/>
              </a:rPr>
              <a:t>Software</a:t>
            </a:r>
          </a:p>
        </p:txBody>
      </p:sp>
      <p:sp>
        <p:nvSpPr>
          <p:cNvPr id="19" name="Rechthoek 18"/>
          <p:cNvSpPr/>
          <p:nvPr/>
        </p:nvSpPr>
        <p:spPr>
          <a:xfrm>
            <a:off x="1791308" y="2037267"/>
            <a:ext cx="2061030" cy="89461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Tekstvak 10"/>
          <p:cNvSpPr txBox="1"/>
          <p:nvPr/>
        </p:nvSpPr>
        <p:spPr>
          <a:xfrm>
            <a:off x="2475302" y="2284521"/>
            <a:ext cx="6573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Myriad Pro" panose="020B0503030403020204" pitchFamily="34" charset="0"/>
              </a:rPr>
              <a:t>Run</a:t>
            </a:r>
          </a:p>
        </p:txBody>
      </p:sp>
      <p:sp>
        <p:nvSpPr>
          <p:cNvPr id="23" name="Rechthoek 22"/>
          <p:cNvSpPr/>
          <p:nvPr/>
        </p:nvSpPr>
        <p:spPr>
          <a:xfrm>
            <a:off x="4928214" y="2037267"/>
            <a:ext cx="2061030" cy="89461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4" name="Tekstvak 23"/>
          <p:cNvSpPr txBox="1"/>
          <p:nvPr/>
        </p:nvSpPr>
        <p:spPr>
          <a:xfrm>
            <a:off x="5321306" y="2284521"/>
            <a:ext cx="13770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Myriad Pro" panose="020B0503030403020204" pitchFamily="34" charset="0"/>
              </a:rPr>
              <a:t>Continue</a:t>
            </a:r>
          </a:p>
        </p:txBody>
      </p:sp>
      <p:sp>
        <p:nvSpPr>
          <p:cNvPr id="25" name="Rechthoek 24"/>
          <p:cNvSpPr/>
          <p:nvPr/>
        </p:nvSpPr>
        <p:spPr>
          <a:xfrm>
            <a:off x="1791308" y="3179140"/>
            <a:ext cx="2061030" cy="89461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6" name="Tekstvak 25"/>
          <p:cNvSpPr txBox="1"/>
          <p:nvPr/>
        </p:nvSpPr>
        <p:spPr>
          <a:xfrm>
            <a:off x="2355850" y="3455422"/>
            <a:ext cx="8962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Myriad Pro" panose="020B0503030403020204" pitchFamily="34" charset="0"/>
              </a:rPr>
              <a:t>Abort</a:t>
            </a:r>
          </a:p>
        </p:txBody>
      </p:sp>
      <p:sp>
        <p:nvSpPr>
          <p:cNvPr id="27" name="Rechthoek 26"/>
          <p:cNvSpPr/>
          <p:nvPr/>
        </p:nvSpPr>
        <p:spPr>
          <a:xfrm>
            <a:off x="4928214" y="3179140"/>
            <a:ext cx="2061030" cy="89461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8" name="Tekstvak 27"/>
          <p:cNvSpPr txBox="1"/>
          <p:nvPr/>
        </p:nvSpPr>
        <p:spPr>
          <a:xfrm>
            <a:off x="5089077" y="3421127"/>
            <a:ext cx="18414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Myriad Pro" panose="020B0503030403020204" pitchFamily="34" charset="0"/>
              </a:rPr>
              <a:t>ParallelSetup</a:t>
            </a:r>
            <a:endParaRPr lang="en-US" sz="2000" b="1" dirty="0" smtClean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34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22222E-6 L 0.00157 -0.22014 " pathEditMode="relative" rAng="0" ptsTypes="AA">
                                      <p:cBhvr>
                                        <p:cTn id="6" dur="17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1101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85185E-6 L -2.77778E-7 -0.21783 " pathEditMode="relative" rAng="0" ptsTypes="AA">
                                      <p:cBhvr>
                                        <p:cTn id="8" dur="17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7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/>
      <p:bldP spid="19" grpId="0" animBg="1"/>
      <p:bldP spid="11" grpId="0"/>
      <p:bldP spid="23" grpId="0" animBg="1"/>
      <p:bldP spid="24" grpId="0"/>
      <p:bldP spid="25" grpId="0" animBg="1"/>
      <p:bldP spid="26" grpId="0"/>
      <p:bldP spid="27" grpId="0" animBg="1"/>
      <p:bldP spid="2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2322602" y="43372"/>
            <a:ext cx="46790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 Black" panose="020B0A04020102020204" pitchFamily="34" charset="0"/>
              </a:rPr>
              <a:t>Developing modules</a:t>
            </a:r>
            <a:endParaRPr lang="nl-BE" sz="3200" dirty="0"/>
          </a:p>
        </p:txBody>
      </p:sp>
      <p:sp>
        <p:nvSpPr>
          <p:cNvPr id="5" name="Rechthoek 4"/>
          <p:cNvSpPr/>
          <p:nvPr/>
        </p:nvSpPr>
        <p:spPr>
          <a:xfrm>
            <a:off x="272645" y="804789"/>
            <a:ext cx="801873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Software module:</a:t>
            </a:r>
          </a:p>
          <a:p>
            <a:r>
              <a:rPr lang="en-US" dirty="0" smtClean="0"/>
              <a:t>cat /user/data/gent/gvo000/gvo00003/shared/bin/HT/beta0.0.1/HighThroughput/modules/VASP.py</a:t>
            </a:r>
            <a:endParaRPr lang="en-US" dirty="0"/>
          </a:p>
          <a:p>
            <a:endParaRPr lang="en-US" sz="2000" b="1" dirty="0" smtClean="0"/>
          </a:p>
          <a:p>
            <a:endParaRPr lang="en-US" sz="2000" b="1" dirty="0"/>
          </a:p>
        </p:txBody>
      </p:sp>
      <p:sp>
        <p:nvSpPr>
          <p:cNvPr id="6" name="Rechthoek 5"/>
          <p:cNvSpPr/>
          <p:nvPr/>
        </p:nvSpPr>
        <p:spPr>
          <a:xfrm>
            <a:off x="272645" y="3178121"/>
            <a:ext cx="801873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i/o module:</a:t>
            </a:r>
          </a:p>
          <a:p>
            <a:r>
              <a:rPr lang="en-US" dirty="0" smtClean="0"/>
              <a:t>cat /user/data/gent/gvo000/gvo00003/shared/bin/HT/beta0.0.1/HighThroughput/io/VASP.py</a:t>
            </a:r>
            <a:endParaRPr lang="en-US" dirty="0"/>
          </a:p>
          <a:p>
            <a:endParaRPr lang="en-US" sz="2000" b="1" dirty="0" smtClean="0"/>
          </a:p>
          <a:p>
            <a:endParaRPr lang="en-US" sz="2000" b="1" dirty="0"/>
          </a:p>
        </p:txBody>
      </p:sp>
      <p:sp>
        <p:nvSpPr>
          <p:cNvPr id="7" name="Rechthoek 6"/>
          <p:cNvSpPr/>
          <p:nvPr/>
        </p:nvSpPr>
        <p:spPr>
          <a:xfrm>
            <a:off x="792796" y="5633832"/>
            <a:ext cx="80187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Modules are optional and not all functions are needed. The end function does require the geometry to be read in, but could be excluded.</a:t>
            </a:r>
            <a:endParaRPr lang="en-US" sz="2000" b="1" dirty="0"/>
          </a:p>
        </p:txBody>
      </p:sp>
      <p:sp>
        <p:nvSpPr>
          <p:cNvPr id="8" name="Rechthoek 7"/>
          <p:cNvSpPr/>
          <p:nvPr/>
        </p:nvSpPr>
        <p:spPr>
          <a:xfrm>
            <a:off x="792796" y="4596125"/>
            <a:ext cx="80187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Reads/writes input files and geometry.</a:t>
            </a:r>
            <a:endParaRPr lang="en-US" sz="2000" b="1" dirty="0"/>
          </a:p>
        </p:txBody>
      </p:sp>
      <p:sp>
        <p:nvSpPr>
          <p:cNvPr id="10" name="Rechthoek 9"/>
          <p:cNvSpPr/>
          <p:nvPr/>
        </p:nvSpPr>
        <p:spPr>
          <a:xfrm>
            <a:off x="792796" y="2037011"/>
            <a:ext cx="80187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Runs a calculation.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13386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801269" y="355992"/>
            <a:ext cx="545886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latin typeface="Arial Black" panose="020B0A04020102020204" pitchFamily="34" charset="0"/>
              </a:rPr>
              <a:t>Queue Manager</a:t>
            </a:r>
            <a:endParaRPr lang="nl-BE" sz="4800" dirty="0"/>
          </a:p>
        </p:txBody>
      </p:sp>
      <p:sp>
        <p:nvSpPr>
          <p:cNvPr id="6" name="Rechthoek 5"/>
          <p:cNvSpPr/>
          <p:nvPr/>
        </p:nvSpPr>
        <p:spPr>
          <a:xfrm>
            <a:off x="984532" y="1246737"/>
            <a:ext cx="22060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 Black" panose="020B0A04020102020204" pitchFamily="34" charset="0"/>
              </a:rPr>
              <a:t>wien2k</a:t>
            </a:r>
            <a:endParaRPr lang="nl-BE" sz="4000" dirty="0"/>
          </a:p>
        </p:txBody>
      </p:sp>
      <p:sp>
        <p:nvSpPr>
          <p:cNvPr id="5" name="Rechthoek 4"/>
          <p:cNvSpPr/>
          <p:nvPr/>
        </p:nvSpPr>
        <p:spPr>
          <a:xfrm>
            <a:off x="732736" y="5888919"/>
            <a:ext cx="27751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 Black" panose="020B0A04020102020204" pitchFamily="34" charset="0"/>
              </a:rPr>
              <a:t>Gaussian</a:t>
            </a:r>
            <a:endParaRPr lang="nl-BE" sz="4000" dirty="0"/>
          </a:p>
        </p:txBody>
      </p:sp>
      <p:pic>
        <p:nvPicPr>
          <p:cNvPr id="6146" name="Picture 2" descr="http://cms.mpi.univie.ac.at/vasp/vasp/img1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7349" y="2105046"/>
            <a:ext cx="2390557" cy="1305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www.gaussian.com/g_tech/g_ur/g09w_images/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286" y="4060119"/>
            <a:ext cx="153352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hthoek 3"/>
          <p:cNvSpPr/>
          <p:nvPr/>
        </p:nvSpPr>
        <p:spPr>
          <a:xfrm>
            <a:off x="5551376" y="1246737"/>
            <a:ext cx="16942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 Black" panose="020B0A04020102020204" pitchFamily="34" charset="0"/>
              </a:rPr>
              <a:t>VASP</a:t>
            </a:r>
            <a:endParaRPr lang="nl-BE" sz="4000" dirty="0"/>
          </a:p>
        </p:txBody>
      </p:sp>
      <p:pic>
        <p:nvPicPr>
          <p:cNvPr id="6152" name="Picture 8" descr="http://www.wien2k.at/img/wien2k_logo_1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897" y="2006891"/>
            <a:ext cx="1181100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hthoek 9"/>
          <p:cNvSpPr/>
          <p:nvPr/>
        </p:nvSpPr>
        <p:spPr>
          <a:xfrm>
            <a:off x="5901057" y="5888919"/>
            <a:ext cx="15099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 Black" panose="020B0A04020102020204" pitchFamily="34" charset="0"/>
              </a:rPr>
              <a:t>Next</a:t>
            </a:r>
            <a:endParaRPr lang="nl-BE" sz="4000" dirty="0"/>
          </a:p>
        </p:txBody>
      </p:sp>
      <p:sp>
        <p:nvSpPr>
          <p:cNvPr id="12" name="Rechthoek 11"/>
          <p:cNvSpPr/>
          <p:nvPr/>
        </p:nvSpPr>
        <p:spPr>
          <a:xfrm>
            <a:off x="6281547" y="4313833"/>
            <a:ext cx="74892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>
                <a:latin typeface="Arial Black" panose="020B0A04020102020204" pitchFamily="34" charset="0"/>
              </a:rPr>
              <a:t>?</a:t>
            </a:r>
            <a:endParaRPr lang="nl-BE" sz="7200" dirty="0"/>
          </a:p>
        </p:txBody>
      </p:sp>
      <p:sp>
        <p:nvSpPr>
          <p:cNvPr id="3" name="Rechthoek 2"/>
          <p:cNvSpPr/>
          <p:nvPr/>
        </p:nvSpPr>
        <p:spPr>
          <a:xfrm>
            <a:off x="4841548" y="1190556"/>
            <a:ext cx="3113902" cy="295664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2261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4" grpId="0"/>
      <p:bldP spid="10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ep 6"/>
          <p:cNvGrpSpPr/>
          <p:nvPr/>
        </p:nvGrpSpPr>
        <p:grpSpPr>
          <a:xfrm>
            <a:off x="2510971" y="2002972"/>
            <a:ext cx="3860800" cy="928914"/>
            <a:chOff x="2510971" y="2002972"/>
            <a:chExt cx="3860800" cy="928914"/>
          </a:xfrm>
        </p:grpSpPr>
        <p:sp>
          <p:nvSpPr>
            <p:cNvPr id="3" name="Rechthoek 2"/>
            <p:cNvSpPr/>
            <p:nvPr/>
          </p:nvSpPr>
          <p:spPr>
            <a:xfrm>
              <a:off x="2510971" y="2002972"/>
              <a:ext cx="3860800" cy="928914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3954527" y="2205819"/>
              <a:ext cx="97368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Myriad Pro" panose="020B0503030403020204" pitchFamily="34" charset="0"/>
                </a:rPr>
                <a:t>Core</a:t>
              </a:r>
            </a:p>
          </p:txBody>
        </p:sp>
      </p:grpSp>
      <p:grpSp>
        <p:nvGrpSpPr>
          <p:cNvPr id="8" name="Groep 7"/>
          <p:cNvGrpSpPr/>
          <p:nvPr/>
        </p:nvGrpSpPr>
        <p:grpSpPr>
          <a:xfrm>
            <a:off x="2510971" y="3018970"/>
            <a:ext cx="3860800" cy="928914"/>
            <a:chOff x="2510971" y="2931886"/>
            <a:chExt cx="3860800" cy="928914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3" name="Rechthoek 12"/>
            <p:cNvSpPr/>
            <p:nvPr/>
          </p:nvSpPr>
          <p:spPr>
            <a:xfrm>
              <a:off x="2510971" y="2931886"/>
              <a:ext cx="3860800" cy="928914"/>
            </a:xfrm>
            <a:prstGeom prst="rect">
              <a:avLst/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16" name="Tekstvak 15"/>
            <p:cNvSpPr txBox="1"/>
            <p:nvPr/>
          </p:nvSpPr>
          <p:spPr>
            <a:xfrm>
              <a:off x="3667255" y="3134733"/>
              <a:ext cx="2055001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Myriad Pro" panose="020B0503030403020204" pitchFamily="34" charset="0"/>
                </a:rPr>
                <a:t>Software</a:t>
              </a:r>
            </a:p>
          </p:txBody>
        </p:sp>
      </p:grpSp>
      <p:grpSp>
        <p:nvGrpSpPr>
          <p:cNvPr id="9" name="Groep 8"/>
          <p:cNvGrpSpPr/>
          <p:nvPr/>
        </p:nvGrpSpPr>
        <p:grpSpPr>
          <a:xfrm>
            <a:off x="2510971" y="4049483"/>
            <a:ext cx="3860800" cy="928914"/>
            <a:chOff x="2510971" y="3860800"/>
            <a:chExt cx="3860800" cy="928914"/>
          </a:xfrm>
        </p:grpSpPr>
        <p:sp>
          <p:nvSpPr>
            <p:cNvPr id="14" name="Rechthoek 13"/>
            <p:cNvSpPr/>
            <p:nvPr/>
          </p:nvSpPr>
          <p:spPr>
            <a:xfrm>
              <a:off x="2510971" y="3860800"/>
              <a:ext cx="3860800" cy="928914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17" name="Tekstvak 16"/>
            <p:cNvSpPr txBox="1"/>
            <p:nvPr/>
          </p:nvSpPr>
          <p:spPr>
            <a:xfrm>
              <a:off x="3243325" y="4063647"/>
              <a:ext cx="26125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Myriad Pro" panose="020B0503030403020204" pitchFamily="34" charset="0"/>
                </a:rPr>
                <a:t>Error handling</a:t>
              </a:r>
            </a:p>
          </p:txBody>
        </p:sp>
      </p:grpSp>
      <p:sp>
        <p:nvSpPr>
          <p:cNvPr id="18" name="Rechthoek 17"/>
          <p:cNvSpPr/>
          <p:nvPr/>
        </p:nvSpPr>
        <p:spPr>
          <a:xfrm>
            <a:off x="2149613" y="355992"/>
            <a:ext cx="45100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latin typeface="Arial Black" panose="020B0A04020102020204" pitchFamily="34" charset="0"/>
              </a:rPr>
              <a:t>The modules</a:t>
            </a:r>
            <a:endParaRPr lang="nl-BE" sz="4800" dirty="0"/>
          </a:p>
        </p:txBody>
      </p:sp>
    </p:spTree>
    <p:extLst>
      <p:ext uri="{BB962C8B-B14F-4D97-AF65-F5344CB8AC3E}">
        <p14:creationId xmlns:p14="http://schemas.microsoft.com/office/powerpoint/2010/main" val="3978413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2494495" y="314215"/>
            <a:ext cx="3860800" cy="92891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Tekstvak 14"/>
          <p:cNvSpPr txBox="1"/>
          <p:nvPr/>
        </p:nvSpPr>
        <p:spPr>
          <a:xfrm>
            <a:off x="3938051" y="517062"/>
            <a:ext cx="9736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Myriad Pro" panose="020B0503030403020204" pitchFamily="34" charset="0"/>
              </a:rPr>
              <a:t>Core</a:t>
            </a:r>
          </a:p>
        </p:txBody>
      </p:sp>
      <p:sp>
        <p:nvSpPr>
          <p:cNvPr id="19" name="Rechthoek 18"/>
          <p:cNvSpPr/>
          <p:nvPr/>
        </p:nvSpPr>
        <p:spPr>
          <a:xfrm>
            <a:off x="4911738" y="3179140"/>
            <a:ext cx="2061030" cy="89461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Tekstvak 10"/>
          <p:cNvSpPr txBox="1"/>
          <p:nvPr/>
        </p:nvSpPr>
        <p:spPr>
          <a:xfrm>
            <a:off x="5195973" y="3467428"/>
            <a:ext cx="1667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Myriad Pro" panose="020B0503030403020204" pitchFamily="34" charset="0"/>
              </a:rPr>
              <a:t>Calculations</a:t>
            </a:r>
          </a:p>
        </p:txBody>
      </p:sp>
      <p:sp>
        <p:nvSpPr>
          <p:cNvPr id="23" name="Rechthoek 22"/>
          <p:cNvSpPr/>
          <p:nvPr/>
        </p:nvSpPr>
        <p:spPr>
          <a:xfrm>
            <a:off x="1791308" y="1763825"/>
            <a:ext cx="2061030" cy="89461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4" name="Tekstvak 23"/>
          <p:cNvSpPr txBox="1"/>
          <p:nvPr/>
        </p:nvSpPr>
        <p:spPr>
          <a:xfrm>
            <a:off x="2184400" y="2011079"/>
            <a:ext cx="13770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Myriad Pro" panose="020B0503030403020204" pitchFamily="34" charset="0"/>
              </a:rPr>
              <a:t>Templates</a:t>
            </a:r>
          </a:p>
        </p:txBody>
      </p:sp>
      <p:sp>
        <p:nvSpPr>
          <p:cNvPr id="25" name="Rechthoek 24"/>
          <p:cNvSpPr/>
          <p:nvPr/>
        </p:nvSpPr>
        <p:spPr>
          <a:xfrm>
            <a:off x="4911738" y="1763825"/>
            <a:ext cx="2061030" cy="89461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6" name="Tekstvak 25"/>
          <p:cNvSpPr txBox="1"/>
          <p:nvPr/>
        </p:nvSpPr>
        <p:spPr>
          <a:xfrm>
            <a:off x="5250401" y="2011079"/>
            <a:ext cx="13837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Myriad Pro" panose="020B0503030403020204" pitchFamily="34" charset="0"/>
              </a:rPr>
              <a:t>Workflows</a:t>
            </a:r>
          </a:p>
        </p:txBody>
      </p:sp>
      <p:sp>
        <p:nvSpPr>
          <p:cNvPr id="27" name="Rechthoek 26"/>
          <p:cNvSpPr/>
          <p:nvPr/>
        </p:nvSpPr>
        <p:spPr>
          <a:xfrm>
            <a:off x="1791308" y="3179140"/>
            <a:ext cx="2061030" cy="89461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8" name="Tekstvak 27"/>
          <p:cNvSpPr txBox="1"/>
          <p:nvPr/>
        </p:nvSpPr>
        <p:spPr>
          <a:xfrm>
            <a:off x="2184400" y="3455422"/>
            <a:ext cx="1274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Myriad Pro" panose="020B0503030403020204" pitchFamily="34" charset="0"/>
              </a:rPr>
              <a:t>Queues</a:t>
            </a:r>
          </a:p>
        </p:txBody>
      </p:sp>
      <p:sp>
        <p:nvSpPr>
          <p:cNvPr id="12" name="Rechthoek 11"/>
          <p:cNvSpPr/>
          <p:nvPr/>
        </p:nvSpPr>
        <p:spPr>
          <a:xfrm>
            <a:off x="4911738" y="4808639"/>
            <a:ext cx="2061030" cy="894619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Tekstvak 12"/>
          <p:cNvSpPr txBox="1"/>
          <p:nvPr/>
        </p:nvSpPr>
        <p:spPr>
          <a:xfrm>
            <a:off x="5304830" y="5055893"/>
            <a:ext cx="1274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Myriad Pro" panose="020B0503030403020204" pitchFamily="34" charset="0"/>
              </a:rPr>
              <a:t>Materials</a:t>
            </a:r>
          </a:p>
        </p:txBody>
      </p:sp>
      <p:sp>
        <p:nvSpPr>
          <p:cNvPr id="14" name="PIJL-OMLAAG 13"/>
          <p:cNvSpPr/>
          <p:nvPr/>
        </p:nvSpPr>
        <p:spPr>
          <a:xfrm rot="16200000">
            <a:off x="4211595" y="2019891"/>
            <a:ext cx="370703" cy="411892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PIJL-OMLAAG 15"/>
          <p:cNvSpPr/>
          <p:nvPr/>
        </p:nvSpPr>
        <p:spPr>
          <a:xfrm rot="16200000">
            <a:off x="4212670" y="3446833"/>
            <a:ext cx="370703" cy="411892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PIJL-OMLAAG 16"/>
          <p:cNvSpPr/>
          <p:nvPr/>
        </p:nvSpPr>
        <p:spPr>
          <a:xfrm rot="10800000">
            <a:off x="5756900" y="4235253"/>
            <a:ext cx="370703" cy="411892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0" name="PIJL-OMLAAG 19"/>
          <p:cNvSpPr/>
          <p:nvPr/>
        </p:nvSpPr>
        <p:spPr>
          <a:xfrm rot="16200000">
            <a:off x="1092241" y="3420502"/>
            <a:ext cx="370703" cy="411892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70652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1" grpId="0"/>
      <p:bldP spid="27" grpId="0" animBg="1"/>
      <p:bldP spid="28" grpId="0"/>
      <p:bldP spid="12" grpId="0" animBg="1"/>
      <p:bldP spid="13" grpId="0"/>
      <p:bldP spid="16" grpId="0" animBg="1"/>
      <p:bldP spid="17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2839237" y="207712"/>
            <a:ext cx="310745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latin typeface="Arial Black" panose="020B0A04020102020204" pitchFamily="34" charset="0"/>
              </a:rPr>
              <a:t>The goal</a:t>
            </a:r>
            <a:endParaRPr lang="nl-BE" sz="4800" dirty="0"/>
          </a:p>
        </p:txBody>
      </p:sp>
      <p:pic>
        <p:nvPicPr>
          <p:cNvPr id="11" name="Afbeelding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0"/>
          <a:stretch/>
        </p:blipFill>
        <p:spPr>
          <a:xfrm>
            <a:off x="2428424" y="3361038"/>
            <a:ext cx="3412204" cy="3411768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558" y="1145801"/>
            <a:ext cx="4362807" cy="1675097"/>
          </a:xfrm>
          <a:prstGeom prst="rect">
            <a:avLst/>
          </a:prstGeom>
        </p:spPr>
      </p:pic>
      <p:sp>
        <p:nvSpPr>
          <p:cNvPr id="7" name="PIJL-OMLAAG 6"/>
          <p:cNvSpPr/>
          <p:nvPr/>
        </p:nvSpPr>
        <p:spPr>
          <a:xfrm>
            <a:off x="4207611" y="3080951"/>
            <a:ext cx="370703" cy="411892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84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hthoek 29"/>
          <p:cNvSpPr/>
          <p:nvPr/>
        </p:nvSpPr>
        <p:spPr>
          <a:xfrm>
            <a:off x="1656811" y="153996"/>
            <a:ext cx="57472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 Black" panose="020B0A04020102020204" pitchFamily="34" charset="0"/>
              </a:rPr>
              <a:t>Logging into </a:t>
            </a:r>
            <a:r>
              <a:rPr lang="en-US" sz="3200" b="1" dirty="0">
                <a:latin typeface="Arial Black" panose="020B0A04020102020204" pitchFamily="34" charset="0"/>
              </a:rPr>
              <a:t>t</a:t>
            </a:r>
            <a:r>
              <a:rPr lang="en-US" sz="3200" b="1" dirty="0" smtClean="0">
                <a:latin typeface="Arial Black" panose="020B0A04020102020204" pitchFamily="34" charset="0"/>
              </a:rPr>
              <a:t>he website</a:t>
            </a:r>
            <a:endParaRPr lang="nl-BE" sz="3200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860" y="1281215"/>
            <a:ext cx="8388350" cy="5824300"/>
          </a:xfrm>
          <a:prstGeom prst="rect">
            <a:avLst/>
          </a:prstGeom>
        </p:spPr>
      </p:pic>
      <p:sp>
        <p:nvSpPr>
          <p:cNvPr id="7" name="Rechthoek 6"/>
          <p:cNvSpPr/>
          <p:nvPr/>
        </p:nvSpPr>
        <p:spPr>
          <a:xfrm>
            <a:off x="4838700" y="1592940"/>
            <a:ext cx="3086100" cy="3937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1" name="Rechthoek 30"/>
          <p:cNvSpPr/>
          <p:nvPr/>
        </p:nvSpPr>
        <p:spPr>
          <a:xfrm>
            <a:off x="1219200" y="1669140"/>
            <a:ext cx="1447800" cy="175986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2" name="Tekstvak 31"/>
          <p:cNvSpPr txBox="1"/>
          <p:nvPr/>
        </p:nvSpPr>
        <p:spPr>
          <a:xfrm>
            <a:off x="1536700" y="690348"/>
            <a:ext cx="7073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Myriad Pro" panose="020B0503030403020204" pitchFamily="34" charset="0"/>
              </a:rPr>
              <a:t>http://physics.epotentia.com/queue</a:t>
            </a:r>
          </a:p>
        </p:txBody>
      </p:sp>
    </p:spTree>
    <p:extLst>
      <p:ext uri="{BB962C8B-B14F-4D97-AF65-F5344CB8AC3E}">
        <p14:creationId xmlns:p14="http://schemas.microsoft.com/office/powerpoint/2010/main" val="4079380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kstvak 19"/>
          <p:cNvSpPr txBox="1"/>
          <p:nvPr/>
        </p:nvSpPr>
        <p:spPr>
          <a:xfrm>
            <a:off x="6003524" y="13814313"/>
            <a:ext cx="28369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mbria" panose="02040503050406030204" pitchFamily="18" charset="0"/>
              </a:rPr>
              <a:t>* Not the guys who scooped Jan</a:t>
            </a:r>
            <a:endParaRPr lang="nl-BE" sz="1600" i="1" dirty="0">
              <a:latin typeface="Cambria" panose="02040503050406030204" pitchFamily="18" charset="0"/>
            </a:endParaRPr>
          </a:p>
        </p:txBody>
      </p:sp>
      <p:sp>
        <p:nvSpPr>
          <p:cNvPr id="164" name="Rechthoek 163"/>
          <p:cNvSpPr/>
          <p:nvPr/>
        </p:nvSpPr>
        <p:spPr>
          <a:xfrm>
            <a:off x="0" y="-55363"/>
            <a:ext cx="9144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5" name="Tekstvak 164"/>
          <p:cNvSpPr txBox="1"/>
          <p:nvPr/>
        </p:nvSpPr>
        <p:spPr>
          <a:xfrm>
            <a:off x="266479" y="758202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  <p:sp>
        <p:nvSpPr>
          <p:cNvPr id="176" name="Tekstvak 175"/>
          <p:cNvSpPr txBox="1"/>
          <p:nvPr/>
        </p:nvSpPr>
        <p:spPr>
          <a:xfrm>
            <a:off x="266479" y="1836984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  <p:sp>
        <p:nvSpPr>
          <p:cNvPr id="11" name="Rechthoek 10"/>
          <p:cNvSpPr/>
          <p:nvPr/>
        </p:nvSpPr>
        <p:spPr>
          <a:xfrm>
            <a:off x="2096814" y="111724"/>
            <a:ext cx="51612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Logging in on the HPC</a:t>
            </a:r>
            <a:endParaRPr lang="nl-BE" sz="3200" dirty="0">
              <a:solidFill>
                <a:schemeClr val="bg1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266479" y="1102632"/>
            <a:ext cx="9281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b="1" dirty="0" smtClean="0">
                <a:solidFill>
                  <a:schemeClr val="bg1"/>
                </a:solidFill>
              </a:rPr>
              <a:t>export MODULEPATH=$MODULEPATH:/user/data/gent/gvo000/gvo00003/shared/modules</a:t>
            </a:r>
            <a:endParaRPr lang="nl-BE" b="1" dirty="0">
              <a:solidFill>
                <a:schemeClr val="bg1"/>
              </a:solidFill>
            </a:endParaRPr>
          </a:p>
        </p:txBody>
      </p:sp>
      <p:sp>
        <p:nvSpPr>
          <p:cNvPr id="13" name="Rechthoek 12"/>
          <p:cNvSpPr/>
          <p:nvPr/>
        </p:nvSpPr>
        <p:spPr>
          <a:xfrm>
            <a:off x="266479" y="2160501"/>
            <a:ext cx="399474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m</a:t>
            </a:r>
            <a:r>
              <a:rPr lang="en-US" b="1" dirty="0" smtClean="0">
                <a:solidFill>
                  <a:schemeClr val="bg1"/>
                </a:solidFill>
              </a:rPr>
              <a:t>odule load </a:t>
            </a:r>
            <a:r>
              <a:rPr lang="en-US" b="1" dirty="0" err="1" smtClean="0">
                <a:solidFill>
                  <a:schemeClr val="bg1"/>
                </a:solidFill>
              </a:rPr>
              <a:t>ase</a:t>
            </a:r>
            <a:endParaRPr lang="nl-BE" b="1" dirty="0" smtClean="0">
              <a:solidFill>
                <a:schemeClr val="bg1"/>
              </a:solidFill>
            </a:endParaRPr>
          </a:p>
          <a:p>
            <a:r>
              <a:rPr lang="nl-BE" b="1" dirty="0" smtClean="0">
                <a:solidFill>
                  <a:schemeClr val="bg1"/>
                </a:solidFill>
              </a:rPr>
              <a:t>module </a:t>
            </a:r>
            <a:r>
              <a:rPr lang="nl-BE" b="1" dirty="0">
                <a:solidFill>
                  <a:schemeClr val="bg1"/>
                </a:solidFill>
              </a:rPr>
              <a:t>load </a:t>
            </a:r>
            <a:r>
              <a:rPr lang="nl-BE" b="1" dirty="0" smtClean="0">
                <a:solidFill>
                  <a:schemeClr val="bg1"/>
                </a:solidFill>
              </a:rPr>
              <a:t>Python/2.7.9-intel-2015a</a:t>
            </a:r>
          </a:p>
          <a:p>
            <a:r>
              <a:rPr lang="nl-BE" b="1" dirty="0">
                <a:solidFill>
                  <a:schemeClr val="bg1"/>
                </a:solidFill>
              </a:rPr>
              <a:t>module load </a:t>
            </a:r>
            <a:r>
              <a:rPr lang="nl-BE" b="1" dirty="0" err="1">
                <a:solidFill>
                  <a:schemeClr val="bg1"/>
                </a:solidFill>
              </a:rPr>
              <a:t>HighThroughput</a:t>
            </a:r>
            <a:r>
              <a:rPr lang="nl-BE" b="1" dirty="0">
                <a:solidFill>
                  <a:schemeClr val="bg1"/>
                </a:solidFill>
              </a:rPr>
              <a:t>/beta0.0.1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266479" y="3133942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  <p:sp>
        <p:nvSpPr>
          <p:cNvPr id="15" name="Rechthoek 14"/>
          <p:cNvSpPr/>
          <p:nvPr/>
        </p:nvSpPr>
        <p:spPr>
          <a:xfrm>
            <a:off x="266479" y="3427152"/>
            <a:ext cx="26200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Python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&gt; Import </a:t>
            </a:r>
            <a:r>
              <a:rPr lang="en-US" b="1" dirty="0" err="1" smtClean="0">
                <a:solidFill>
                  <a:schemeClr val="bg1"/>
                </a:solidFill>
              </a:rPr>
              <a:t>HighThroughput</a:t>
            </a:r>
            <a:endParaRPr lang="nl-BE" b="1" dirty="0">
              <a:solidFill>
                <a:schemeClr val="bg1"/>
              </a:solidFill>
            </a:endParaRPr>
          </a:p>
        </p:txBody>
      </p:sp>
      <p:sp>
        <p:nvSpPr>
          <p:cNvPr id="16" name="Rechthoek 15"/>
          <p:cNvSpPr/>
          <p:nvPr/>
        </p:nvSpPr>
        <p:spPr>
          <a:xfrm>
            <a:off x="266479" y="3949888"/>
            <a:ext cx="8511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&gt; exit()</a:t>
            </a:r>
            <a:endParaRPr lang="nl-BE" b="1" dirty="0">
              <a:solidFill>
                <a:schemeClr val="bg1"/>
              </a:solidFill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266479" y="4339301"/>
            <a:ext cx="773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Lucida Console" panose="020B0609040504020204" pitchFamily="49" charset="0"/>
              </a:rPr>
              <a:t>vsc40479@gligar01 </a:t>
            </a:r>
            <a:r>
              <a:rPr lang="en-US" dirty="0" smtClean="0">
                <a:solidFill>
                  <a:srgbClr val="00B0F0"/>
                </a:solidFill>
                <a:latin typeface="Lucida Console" panose="020B0609040504020204" pitchFamily="49" charset="0"/>
              </a:rPr>
              <a:t>/user/scratch/expert/#</a:t>
            </a:r>
            <a:endParaRPr lang="nl-BE" dirty="0">
              <a:solidFill>
                <a:srgbClr val="00B0F0"/>
              </a:solidFill>
              <a:latin typeface="Lucida Console" panose="020B0609040504020204" pitchFamily="49" charset="0"/>
            </a:endParaRPr>
          </a:p>
        </p:txBody>
      </p:sp>
      <p:sp>
        <p:nvSpPr>
          <p:cNvPr id="18" name="Rechthoek 17"/>
          <p:cNvSpPr/>
          <p:nvPr/>
        </p:nvSpPr>
        <p:spPr>
          <a:xfrm>
            <a:off x="266479" y="4732048"/>
            <a:ext cx="22043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vi ~/.</a:t>
            </a:r>
            <a:r>
              <a:rPr lang="en-US" b="1" dirty="0" err="1" smtClean="0">
                <a:solidFill>
                  <a:schemeClr val="bg1"/>
                </a:solidFill>
              </a:rPr>
              <a:t>highthroughput</a:t>
            </a:r>
            <a:endParaRPr lang="nl-BE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833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176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3206211" y="166696"/>
            <a:ext cx="25255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 Black" panose="020B0A04020102020204" pitchFamily="34" charset="0"/>
              </a:rPr>
              <a:t>Templates</a:t>
            </a:r>
            <a:endParaRPr lang="nl-BE" sz="3200" dirty="0"/>
          </a:p>
        </p:txBody>
      </p:sp>
      <p:sp>
        <p:nvSpPr>
          <p:cNvPr id="28" name="Rechthoek 27"/>
          <p:cNvSpPr/>
          <p:nvPr/>
        </p:nvSpPr>
        <p:spPr>
          <a:xfrm>
            <a:off x="3517590" y="2150356"/>
            <a:ext cx="2061030" cy="184320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" name="Rechthoek 2"/>
          <p:cNvSpPr/>
          <p:nvPr/>
        </p:nvSpPr>
        <p:spPr>
          <a:xfrm>
            <a:off x="3741064" y="2276139"/>
            <a:ext cx="177559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b="1" dirty="0"/>
              <a:t>K-points</a:t>
            </a:r>
          </a:p>
          <a:p>
            <a:r>
              <a:rPr lang="nl-BE" b="1" dirty="0"/>
              <a:t>0</a:t>
            </a:r>
          </a:p>
          <a:p>
            <a:r>
              <a:rPr lang="nl-BE" b="1" dirty="0"/>
              <a:t>Monkhorst Pack</a:t>
            </a:r>
          </a:p>
          <a:p>
            <a:r>
              <a:rPr lang="nl-BE" b="1" dirty="0"/>
              <a:t>13 13 13</a:t>
            </a:r>
          </a:p>
          <a:p>
            <a:r>
              <a:rPr lang="nl-BE" b="1" dirty="0"/>
              <a:t>0 0 0</a:t>
            </a:r>
          </a:p>
        </p:txBody>
      </p:sp>
      <p:sp>
        <p:nvSpPr>
          <p:cNvPr id="5" name="Rechthoek 4"/>
          <p:cNvSpPr/>
          <p:nvPr/>
        </p:nvSpPr>
        <p:spPr>
          <a:xfrm>
            <a:off x="3832504" y="3169210"/>
            <a:ext cx="233128" cy="205740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9" name="Rechthoek 28"/>
          <p:cNvSpPr/>
          <p:nvPr/>
        </p:nvSpPr>
        <p:spPr>
          <a:xfrm>
            <a:off x="4127782" y="3169485"/>
            <a:ext cx="233128" cy="205740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0" name="Rechthoek 29"/>
          <p:cNvSpPr/>
          <p:nvPr/>
        </p:nvSpPr>
        <p:spPr>
          <a:xfrm>
            <a:off x="4423060" y="3169210"/>
            <a:ext cx="233128" cy="205740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1" name="Rechthoek 30"/>
          <p:cNvSpPr/>
          <p:nvPr/>
        </p:nvSpPr>
        <p:spPr>
          <a:xfrm>
            <a:off x="615722" y="2150356"/>
            <a:ext cx="2061030" cy="184320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2" name="Rechthoek 31"/>
          <p:cNvSpPr/>
          <p:nvPr/>
        </p:nvSpPr>
        <p:spPr>
          <a:xfrm>
            <a:off x="839196" y="2276139"/>
            <a:ext cx="177559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b="1" dirty="0"/>
              <a:t>K-points</a:t>
            </a:r>
          </a:p>
          <a:p>
            <a:r>
              <a:rPr lang="nl-BE" b="1" dirty="0"/>
              <a:t>0</a:t>
            </a:r>
          </a:p>
          <a:p>
            <a:r>
              <a:rPr lang="nl-BE" b="1" dirty="0"/>
              <a:t>Monkhorst Pack</a:t>
            </a:r>
          </a:p>
          <a:p>
            <a:r>
              <a:rPr lang="nl-BE" b="1" dirty="0"/>
              <a:t>13 13 13</a:t>
            </a:r>
          </a:p>
          <a:p>
            <a:r>
              <a:rPr lang="nl-BE" b="1" dirty="0"/>
              <a:t>0 0 0</a:t>
            </a:r>
          </a:p>
        </p:txBody>
      </p:sp>
      <p:sp>
        <p:nvSpPr>
          <p:cNvPr id="36" name="Rechthoek 35"/>
          <p:cNvSpPr/>
          <p:nvPr/>
        </p:nvSpPr>
        <p:spPr>
          <a:xfrm>
            <a:off x="6419458" y="2150356"/>
            <a:ext cx="2061030" cy="184320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7" name="Rechthoek 36"/>
          <p:cNvSpPr/>
          <p:nvPr/>
        </p:nvSpPr>
        <p:spPr>
          <a:xfrm>
            <a:off x="6642932" y="2276139"/>
            <a:ext cx="177559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b="1" dirty="0"/>
              <a:t>K-points</a:t>
            </a:r>
          </a:p>
          <a:p>
            <a:r>
              <a:rPr lang="nl-BE" b="1" dirty="0"/>
              <a:t>0</a:t>
            </a:r>
          </a:p>
          <a:p>
            <a:r>
              <a:rPr lang="nl-BE" b="1" dirty="0"/>
              <a:t>Monkhorst Pack</a:t>
            </a:r>
          </a:p>
          <a:p>
            <a:r>
              <a:rPr lang="nl-BE" b="1" dirty="0" smtClean="0">
                <a:solidFill>
                  <a:srgbClr val="FF0000"/>
                </a:solidFill>
              </a:rPr>
              <a:t>21 17 21</a:t>
            </a:r>
            <a:endParaRPr lang="nl-BE" b="1" dirty="0">
              <a:solidFill>
                <a:srgbClr val="FF0000"/>
              </a:solidFill>
            </a:endParaRPr>
          </a:p>
          <a:p>
            <a:r>
              <a:rPr lang="nl-BE" b="1" dirty="0"/>
              <a:t>0 0 0</a:t>
            </a:r>
          </a:p>
        </p:txBody>
      </p:sp>
      <p:sp>
        <p:nvSpPr>
          <p:cNvPr id="38" name="PIJL-OMLAAG 37"/>
          <p:cNvSpPr/>
          <p:nvPr/>
        </p:nvSpPr>
        <p:spPr>
          <a:xfrm rot="16200000">
            <a:off x="2911820" y="2866012"/>
            <a:ext cx="370703" cy="411892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9" name="PIJL-OMLAAG 38"/>
          <p:cNvSpPr/>
          <p:nvPr/>
        </p:nvSpPr>
        <p:spPr>
          <a:xfrm rot="16200000">
            <a:off x="5813687" y="2866011"/>
            <a:ext cx="370703" cy="411892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0" name="Rechthoek 39"/>
          <p:cNvSpPr/>
          <p:nvPr/>
        </p:nvSpPr>
        <p:spPr>
          <a:xfrm>
            <a:off x="748381" y="1718133"/>
            <a:ext cx="17957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Typical input file</a:t>
            </a:r>
            <a:endParaRPr lang="nl-BE" b="1" dirty="0"/>
          </a:p>
        </p:txBody>
      </p:sp>
      <p:sp>
        <p:nvSpPr>
          <p:cNvPr id="41" name="Rechthoek 40"/>
          <p:cNvSpPr/>
          <p:nvPr/>
        </p:nvSpPr>
        <p:spPr>
          <a:xfrm>
            <a:off x="3979077" y="1706526"/>
            <a:ext cx="11380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Template</a:t>
            </a:r>
            <a:endParaRPr lang="nl-BE" b="1" dirty="0"/>
          </a:p>
        </p:txBody>
      </p:sp>
      <p:sp>
        <p:nvSpPr>
          <p:cNvPr id="42" name="Rechthoek 41"/>
          <p:cNvSpPr/>
          <p:nvPr/>
        </p:nvSpPr>
        <p:spPr>
          <a:xfrm>
            <a:off x="6653995" y="1718133"/>
            <a:ext cx="18264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New input file</a:t>
            </a:r>
            <a:endParaRPr lang="nl-BE" b="1" dirty="0"/>
          </a:p>
        </p:txBody>
      </p:sp>
      <p:sp>
        <p:nvSpPr>
          <p:cNvPr id="44" name="Rechthoek 43"/>
          <p:cNvSpPr/>
          <p:nvPr/>
        </p:nvSpPr>
        <p:spPr>
          <a:xfrm>
            <a:off x="93061" y="1086523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Settings</a:t>
            </a:r>
            <a:endParaRPr lang="nl-BE" sz="2000" b="1" dirty="0"/>
          </a:p>
        </p:txBody>
      </p:sp>
      <p:sp>
        <p:nvSpPr>
          <p:cNvPr id="45" name="Rechthoek 44"/>
          <p:cNvSpPr/>
          <p:nvPr/>
        </p:nvSpPr>
        <p:spPr>
          <a:xfrm>
            <a:off x="93061" y="4257175"/>
            <a:ext cx="179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Results</a:t>
            </a:r>
            <a:endParaRPr lang="nl-BE" sz="2000" b="1" dirty="0"/>
          </a:p>
        </p:txBody>
      </p:sp>
      <p:sp>
        <p:nvSpPr>
          <p:cNvPr id="46" name="Rechthoek 45"/>
          <p:cNvSpPr/>
          <p:nvPr/>
        </p:nvSpPr>
        <p:spPr>
          <a:xfrm>
            <a:off x="2082605" y="5101115"/>
            <a:ext cx="2061030" cy="121739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7" name="Rechthoek 46"/>
          <p:cNvSpPr/>
          <p:nvPr/>
        </p:nvSpPr>
        <p:spPr>
          <a:xfrm>
            <a:off x="2306079" y="5226898"/>
            <a:ext cx="17755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b="1" dirty="0" smtClean="0"/>
              <a:t>Energy:</a:t>
            </a:r>
          </a:p>
          <a:p>
            <a:endParaRPr lang="en-US" b="1" dirty="0"/>
          </a:p>
          <a:p>
            <a:r>
              <a:rPr lang="en-US" b="1" dirty="0" smtClean="0"/>
              <a:t>Volume:</a:t>
            </a:r>
            <a:endParaRPr lang="nl-BE" b="1" dirty="0"/>
          </a:p>
        </p:txBody>
      </p:sp>
      <p:sp>
        <p:nvSpPr>
          <p:cNvPr id="48" name="Rechthoek 47"/>
          <p:cNvSpPr/>
          <p:nvPr/>
        </p:nvSpPr>
        <p:spPr>
          <a:xfrm>
            <a:off x="3262275" y="5335109"/>
            <a:ext cx="700684" cy="205740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1" name="Rechthoek 50"/>
          <p:cNvSpPr/>
          <p:nvPr/>
        </p:nvSpPr>
        <p:spPr>
          <a:xfrm>
            <a:off x="4984473" y="5101115"/>
            <a:ext cx="2061030" cy="121739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3" name="PIJL-OMLAAG 52"/>
          <p:cNvSpPr/>
          <p:nvPr/>
        </p:nvSpPr>
        <p:spPr>
          <a:xfrm rot="16200000">
            <a:off x="4370222" y="5520254"/>
            <a:ext cx="370703" cy="411892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4" name="Rechthoek 53"/>
          <p:cNvSpPr/>
          <p:nvPr/>
        </p:nvSpPr>
        <p:spPr>
          <a:xfrm>
            <a:off x="2544092" y="4657285"/>
            <a:ext cx="11380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Template</a:t>
            </a:r>
            <a:endParaRPr lang="nl-BE" b="1" dirty="0"/>
          </a:p>
        </p:txBody>
      </p:sp>
      <p:sp>
        <p:nvSpPr>
          <p:cNvPr id="55" name="Rechthoek 54"/>
          <p:cNvSpPr/>
          <p:nvPr/>
        </p:nvSpPr>
        <p:spPr>
          <a:xfrm>
            <a:off x="5564952" y="4654880"/>
            <a:ext cx="9845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Results</a:t>
            </a:r>
            <a:endParaRPr lang="nl-BE" b="1" dirty="0"/>
          </a:p>
        </p:txBody>
      </p:sp>
      <p:sp>
        <p:nvSpPr>
          <p:cNvPr id="56" name="Rechthoek 55"/>
          <p:cNvSpPr/>
          <p:nvPr/>
        </p:nvSpPr>
        <p:spPr>
          <a:xfrm>
            <a:off x="5169446" y="5248147"/>
            <a:ext cx="17755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b="1" dirty="0" smtClean="0"/>
              <a:t>Energy:  -55.789</a:t>
            </a:r>
          </a:p>
          <a:p>
            <a:endParaRPr lang="en-US" b="1" dirty="0"/>
          </a:p>
          <a:p>
            <a:r>
              <a:rPr lang="en-US" b="1" dirty="0" smtClean="0"/>
              <a:t>Volume:  50.541</a:t>
            </a:r>
            <a:endParaRPr lang="nl-BE" b="1" dirty="0"/>
          </a:p>
        </p:txBody>
      </p:sp>
      <p:sp>
        <p:nvSpPr>
          <p:cNvPr id="57" name="Rechthoek 56"/>
          <p:cNvSpPr/>
          <p:nvPr/>
        </p:nvSpPr>
        <p:spPr>
          <a:xfrm>
            <a:off x="3262275" y="5878574"/>
            <a:ext cx="700684" cy="205740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35682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" grpId="0"/>
      <p:bldP spid="5" grpId="0" animBg="1"/>
      <p:bldP spid="29" grpId="0" animBg="1"/>
      <p:bldP spid="30" grpId="0" animBg="1"/>
      <p:bldP spid="36" grpId="0" animBg="1"/>
      <p:bldP spid="37" grpId="0"/>
      <p:bldP spid="38" grpId="0" animBg="1"/>
      <p:bldP spid="39" grpId="0" animBg="1"/>
      <p:bldP spid="41" grpId="0"/>
      <p:bldP spid="42" grpId="0"/>
      <p:bldP spid="45" grpId="0"/>
      <p:bldP spid="46" grpId="0" animBg="1"/>
      <p:bldP spid="47" grpId="0"/>
      <p:bldP spid="48" grpId="0" animBg="1"/>
      <p:bldP spid="51" grpId="0" animBg="1"/>
      <p:bldP spid="53" grpId="0" animBg="1"/>
      <p:bldP spid="54" grpId="0"/>
      <p:bldP spid="55" grpId="0"/>
      <p:bldP spid="56" grpId="0"/>
      <p:bldP spid="57" grpId="0" animBg="1"/>
    </p:bldLst>
  </p:timing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6267</TotalTime>
  <Words>1209</Words>
  <Application>Microsoft Office PowerPoint</Application>
  <PresentationFormat>Diavoorstelling (4:3)</PresentationFormat>
  <Paragraphs>287</Paragraphs>
  <Slides>26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26</vt:i4>
      </vt:variant>
    </vt:vector>
  </HeadingPairs>
  <TitlesOfParts>
    <vt:vector size="34" baseType="lpstr">
      <vt:lpstr>Arial</vt:lpstr>
      <vt:lpstr>Arial Black</vt:lpstr>
      <vt:lpstr>Calibri</vt:lpstr>
      <vt:lpstr>Calibri Light</vt:lpstr>
      <vt:lpstr>Cambria</vt:lpstr>
      <vt:lpstr>Lucida Console</vt:lpstr>
      <vt:lpstr>Myriad Pro</vt:lpstr>
      <vt:lpstr>Kantoorthema</vt:lpstr>
      <vt:lpstr>Queue Manager a practical introduction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make yourself redundant. An introduction to Queue Manager</dc:title>
  <dc:creator>Michaël Sluydts</dc:creator>
  <cp:lastModifiedBy>Michaël Sluydts</cp:lastModifiedBy>
  <cp:revision>88</cp:revision>
  <dcterms:created xsi:type="dcterms:W3CDTF">2015-11-09T12:38:50Z</dcterms:created>
  <dcterms:modified xsi:type="dcterms:W3CDTF">2015-12-11T14:34:16Z</dcterms:modified>
</cp:coreProperties>
</file>