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av" ContentType="audio/x-wav"/>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2" r:id="rId8"/>
    <p:sldId id="261" r:id="rId9"/>
    <p:sldId id="265" r:id="rId10"/>
    <p:sldId id="266" r:id="rId11"/>
    <p:sldId id="267" r:id="rId12"/>
    <p:sldId id="268" r:id="rId13"/>
    <p:sldId id="269" r:id="rId14"/>
    <p:sldId id="270" r:id="rId15"/>
    <p:sldId id="271" r:id="rId16"/>
    <p:sldId id="273" r:id="rId17"/>
    <p:sldId id="274" r:id="rId18"/>
    <p:sldId id="277" r:id="rId19"/>
    <p:sldId id="276" r:id="rId20"/>
    <p:sldId id="278" r:id="rId21"/>
    <p:sldId id="279" r:id="rId22"/>
    <p:sldId id="280" r:id="rId23"/>
    <p:sldId id="281" r:id="rId24"/>
    <p:sldId id="272" r:id="rId25"/>
    <p:sldId id="287" r:id="rId26"/>
    <p:sldId id="291" r:id="rId27"/>
    <p:sldId id="286" r:id="rId28"/>
    <p:sldId id="289" r:id="rId29"/>
    <p:sldId id="283" r:id="rId30"/>
    <p:sldId id="284" r:id="rId31"/>
    <p:sldId id="285" r:id="rId32"/>
    <p:sldId id="264" r:id="rId33"/>
    <p:sldId id="292" r:id="rId34"/>
    <p:sldId id="293" r:id="rId35"/>
  </p:sldIdLst>
  <p:sldSz cx="9144000" cy="6858000" type="screen4x3"/>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8" autoAdjust="0"/>
    <p:restoredTop sz="94660"/>
  </p:normalViewPr>
  <p:slideViewPr>
    <p:cSldViewPr snapToGrid="0">
      <p:cViewPr varScale="1">
        <p:scale>
          <a:sx n="112" d="100"/>
          <a:sy n="112" d="100"/>
        </p:scale>
        <p:origin x="150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nl-NL" smtClean="0"/>
              <a:t>Klik om de stijl te bewerken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CD735752-15FD-44ED-AEEE-9FFF1172B8C0}" type="datetimeFigureOut">
              <a:rPr lang="nl-BE" smtClean="0"/>
              <a:t>11/12/2015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F5D0034-1604-40A5-AB37-DF45F7547B62}" type="slidenum">
              <a:rPr lang="nl-BE" smtClean="0"/>
              <a:t>‹nr.›</a:t>
            </a:fld>
            <a:endParaRPr lang="nl-BE"/>
          </a:p>
        </p:txBody>
      </p:sp>
    </p:spTree>
    <p:extLst>
      <p:ext uri="{BB962C8B-B14F-4D97-AF65-F5344CB8AC3E}">
        <p14:creationId xmlns:p14="http://schemas.microsoft.com/office/powerpoint/2010/main" val="3067212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CD735752-15FD-44ED-AEEE-9FFF1172B8C0}" type="datetimeFigureOut">
              <a:rPr lang="nl-BE" smtClean="0"/>
              <a:t>11/12/2015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F5D0034-1604-40A5-AB37-DF45F7547B62}" type="slidenum">
              <a:rPr lang="nl-BE" smtClean="0"/>
              <a:t>‹nr.›</a:t>
            </a:fld>
            <a:endParaRPr lang="nl-BE"/>
          </a:p>
        </p:txBody>
      </p:sp>
    </p:spTree>
    <p:extLst>
      <p:ext uri="{BB962C8B-B14F-4D97-AF65-F5344CB8AC3E}">
        <p14:creationId xmlns:p14="http://schemas.microsoft.com/office/powerpoint/2010/main" val="818694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CD735752-15FD-44ED-AEEE-9FFF1172B8C0}" type="datetimeFigureOut">
              <a:rPr lang="nl-BE" smtClean="0"/>
              <a:t>11/12/2015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F5D0034-1604-40A5-AB37-DF45F7547B62}" type="slidenum">
              <a:rPr lang="nl-BE" smtClean="0"/>
              <a:t>‹nr.›</a:t>
            </a:fld>
            <a:endParaRPr lang="nl-BE"/>
          </a:p>
        </p:txBody>
      </p:sp>
    </p:spTree>
    <p:extLst>
      <p:ext uri="{BB962C8B-B14F-4D97-AF65-F5344CB8AC3E}">
        <p14:creationId xmlns:p14="http://schemas.microsoft.com/office/powerpoint/2010/main" val="2563407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CD735752-15FD-44ED-AEEE-9FFF1172B8C0}" type="datetimeFigureOut">
              <a:rPr lang="nl-BE" smtClean="0"/>
              <a:t>11/12/2015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F5D0034-1604-40A5-AB37-DF45F7547B62}" type="slidenum">
              <a:rPr lang="nl-BE" smtClean="0"/>
              <a:t>‹nr.›</a:t>
            </a:fld>
            <a:endParaRPr lang="nl-BE"/>
          </a:p>
        </p:txBody>
      </p:sp>
    </p:spTree>
    <p:extLst>
      <p:ext uri="{BB962C8B-B14F-4D97-AF65-F5344CB8AC3E}">
        <p14:creationId xmlns:p14="http://schemas.microsoft.com/office/powerpoint/2010/main" val="2020576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nl-NL" smtClean="0"/>
              <a:t>Klik om de stijl te bewerken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CD735752-15FD-44ED-AEEE-9FFF1172B8C0}" type="datetimeFigureOut">
              <a:rPr lang="nl-BE" smtClean="0"/>
              <a:t>11/12/2015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F5D0034-1604-40A5-AB37-DF45F7547B62}" type="slidenum">
              <a:rPr lang="nl-BE" smtClean="0"/>
              <a:t>‹nr.›</a:t>
            </a:fld>
            <a:endParaRPr lang="nl-BE"/>
          </a:p>
        </p:txBody>
      </p:sp>
    </p:spTree>
    <p:extLst>
      <p:ext uri="{BB962C8B-B14F-4D97-AF65-F5344CB8AC3E}">
        <p14:creationId xmlns:p14="http://schemas.microsoft.com/office/powerpoint/2010/main" val="354803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CD735752-15FD-44ED-AEEE-9FFF1172B8C0}" type="datetimeFigureOut">
              <a:rPr lang="nl-BE" smtClean="0"/>
              <a:t>11/12/2015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5F5D0034-1604-40A5-AB37-DF45F7547B62}" type="slidenum">
              <a:rPr lang="nl-BE" smtClean="0"/>
              <a:t>‹nr.›</a:t>
            </a:fld>
            <a:endParaRPr lang="nl-BE"/>
          </a:p>
        </p:txBody>
      </p:sp>
    </p:spTree>
    <p:extLst>
      <p:ext uri="{BB962C8B-B14F-4D97-AF65-F5344CB8AC3E}">
        <p14:creationId xmlns:p14="http://schemas.microsoft.com/office/powerpoint/2010/main" val="121308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629842" y="2505075"/>
            <a:ext cx="3868340"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629150" y="2505075"/>
            <a:ext cx="3887391"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CD735752-15FD-44ED-AEEE-9FFF1172B8C0}" type="datetimeFigureOut">
              <a:rPr lang="nl-BE" smtClean="0"/>
              <a:t>11/12/2015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5F5D0034-1604-40A5-AB37-DF45F7547B62}" type="slidenum">
              <a:rPr lang="nl-BE" smtClean="0"/>
              <a:t>‹nr.›</a:t>
            </a:fld>
            <a:endParaRPr lang="nl-BE"/>
          </a:p>
        </p:txBody>
      </p:sp>
    </p:spTree>
    <p:extLst>
      <p:ext uri="{BB962C8B-B14F-4D97-AF65-F5344CB8AC3E}">
        <p14:creationId xmlns:p14="http://schemas.microsoft.com/office/powerpoint/2010/main" val="4055782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CD735752-15FD-44ED-AEEE-9FFF1172B8C0}" type="datetimeFigureOut">
              <a:rPr lang="nl-BE" smtClean="0"/>
              <a:t>11/12/2015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5F5D0034-1604-40A5-AB37-DF45F7547B62}" type="slidenum">
              <a:rPr lang="nl-BE" smtClean="0"/>
              <a:t>‹nr.›</a:t>
            </a:fld>
            <a:endParaRPr lang="nl-BE"/>
          </a:p>
        </p:txBody>
      </p:sp>
    </p:spTree>
    <p:extLst>
      <p:ext uri="{BB962C8B-B14F-4D97-AF65-F5344CB8AC3E}">
        <p14:creationId xmlns:p14="http://schemas.microsoft.com/office/powerpoint/2010/main" val="2421276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735752-15FD-44ED-AEEE-9FFF1172B8C0}" type="datetimeFigureOut">
              <a:rPr lang="nl-BE" smtClean="0"/>
              <a:t>11/12/2015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5F5D0034-1604-40A5-AB37-DF45F7547B62}" type="slidenum">
              <a:rPr lang="nl-BE" smtClean="0"/>
              <a:t>‹nr.›</a:t>
            </a:fld>
            <a:endParaRPr lang="nl-BE"/>
          </a:p>
        </p:txBody>
      </p:sp>
    </p:spTree>
    <p:extLst>
      <p:ext uri="{BB962C8B-B14F-4D97-AF65-F5344CB8AC3E}">
        <p14:creationId xmlns:p14="http://schemas.microsoft.com/office/powerpoint/2010/main" val="212745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NL" smtClean="0"/>
              <a:t>Klik om de stijl te bewerken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CD735752-15FD-44ED-AEEE-9FFF1172B8C0}" type="datetimeFigureOut">
              <a:rPr lang="nl-BE" smtClean="0"/>
              <a:t>11/12/2015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5F5D0034-1604-40A5-AB37-DF45F7547B62}" type="slidenum">
              <a:rPr lang="nl-BE" smtClean="0"/>
              <a:t>‹nr.›</a:t>
            </a:fld>
            <a:endParaRPr lang="nl-BE"/>
          </a:p>
        </p:txBody>
      </p:sp>
    </p:spTree>
    <p:extLst>
      <p:ext uri="{BB962C8B-B14F-4D97-AF65-F5344CB8AC3E}">
        <p14:creationId xmlns:p14="http://schemas.microsoft.com/office/powerpoint/2010/main" val="2429597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CD735752-15FD-44ED-AEEE-9FFF1172B8C0}" type="datetimeFigureOut">
              <a:rPr lang="nl-BE" smtClean="0"/>
              <a:t>11/12/2015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5F5D0034-1604-40A5-AB37-DF45F7547B62}" type="slidenum">
              <a:rPr lang="nl-BE" smtClean="0"/>
              <a:t>‹nr.›</a:t>
            </a:fld>
            <a:endParaRPr lang="nl-BE"/>
          </a:p>
        </p:txBody>
      </p:sp>
    </p:spTree>
    <p:extLst>
      <p:ext uri="{BB962C8B-B14F-4D97-AF65-F5344CB8AC3E}">
        <p14:creationId xmlns:p14="http://schemas.microsoft.com/office/powerpoint/2010/main" val="3009225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735752-15FD-44ED-AEEE-9FFF1172B8C0}" type="datetimeFigureOut">
              <a:rPr lang="nl-BE" smtClean="0"/>
              <a:t>11/12/2015</a:t>
            </a:fld>
            <a:endParaRPr lang="nl-B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5D0034-1604-40A5-AB37-DF45F7547B62}" type="slidenum">
              <a:rPr lang="nl-BE" smtClean="0"/>
              <a:t>‹nr.›</a:t>
            </a:fld>
            <a:endParaRPr lang="nl-BE"/>
          </a:p>
        </p:txBody>
      </p:sp>
    </p:spTree>
    <p:extLst>
      <p:ext uri="{BB962C8B-B14F-4D97-AF65-F5344CB8AC3E}">
        <p14:creationId xmlns:p14="http://schemas.microsoft.com/office/powerpoint/2010/main" val="19045657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gi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gif"/><Relationship Id="rId1" Type="http://schemas.openxmlformats.org/officeDocument/2006/relationships/slideLayout" Target="../slideLayouts/slideLayout1.xml"/><Relationship Id="rId6" Type="http://schemas.openxmlformats.org/officeDocument/2006/relationships/image" Target="../media/image12.gif"/><Relationship Id="rId5" Type="http://schemas.openxmlformats.org/officeDocument/2006/relationships/image" Target="../media/image11.gif"/><Relationship Id="rId4" Type="http://schemas.openxmlformats.org/officeDocument/2006/relationships/image" Target="../media/image10.gif"/></Relationships>
</file>

<file path=ppt/slides/_rels/slide2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gif"/><Relationship Id="rId1" Type="http://schemas.openxmlformats.org/officeDocument/2006/relationships/slideLayout" Target="../slideLayouts/slideLayout1.xml"/><Relationship Id="rId6" Type="http://schemas.openxmlformats.org/officeDocument/2006/relationships/image" Target="../media/image11.gif"/><Relationship Id="rId5" Type="http://schemas.openxmlformats.org/officeDocument/2006/relationships/image" Target="../media/image12.gif"/><Relationship Id="rId4" Type="http://schemas.openxmlformats.org/officeDocument/2006/relationships/image" Target="../media/image10.gi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29.xml.rels><?xml version="1.0" encoding="UTF-8" standalone="yes"?>
<Relationships xmlns="http://schemas.openxmlformats.org/package/2006/relationships"><Relationship Id="rId3" Type="http://schemas.openxmlformats.org/officeDocument/2006/relationships/image" Target="../media/image12.gif"/><Relationship Id="rId7" Type="http://schemas.openxmlformats.org/officeDocument/2006/relationships/image" Target="../media/image16.png"/><Relationship Id="rId2" Type="http://schemas.openxmlformats.org/officeDocument/2006/relationships/image" Target="../media/image11.gif"/><Relationship Id="rId1" Type="http://schemas.openxmlformats.org/officeDocument/2006/relationships/slideLayout" Target="../slideLayouts/slideLayout1.xml"/><Relationship Id="rId6" Type="http://schemas.openxmlformats.org/officeDocument/2006/relationships/image" Target="../media/image8.gif"/><Relationship Id="rId5" Type="http://schemas.openxmlformats.org/officeDocument/2006/relationships/image" Target="../media/image9.gif"/><Relationship Id="rId4" Type="http://schemas.openxmlformats.org/officeDocument/2006/relationships/image" Target="../media/image10.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2.gif"/><Relationship Id="rId7" Type="http://schemas.openxmlformats.org/officeDocument/2006/relationships/image" Target="../media/image16.png"/><Relationship Id="rId2" Type="http://schemas.openxmlformats.org/officeDocument/2006/relationships/image" Target="../media/image11.gif"/><Relationship Id="rId1" Type="http://schemas.openxmlformats.org/officeDocument/2006/relationships/slideLayout" Target="../slideLayouts/slideLayout1.xml"/><Relationship Id="rId6" Type="http://schemas.openxmlformats.org/officeDocument/2006/relationships/image" Target="../media/image8.gif"/><Relationship Id="rId5" Type="http://schemas.openxmlformats.org/officeDocument/2006/relationships/image" Target="../media/image9.gif"/><Relationship Id="rId4" Type="http://schemas.openxmlformats.org/officeDocument/2006/relationships/image" Target="../media/image10.gif"/></Relationships>
</file>

<file path=ppt/slides/_rels/slide31.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1.gif"/><Relationship Id="rId7" Type="http://schemas.openxmlformats.org/officeDocument/2006/relationships/image" Target="../media/image8.gif"/><Relationship Id="rId2"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9.gif"/><Relationship Id="rId5" Type="http://schemas.openxmlformats.org/officeDocument/2006/relationships/image" Target="../media/image10.gif"/><Relationship Id="rId4" Type="http://schemas.openxmlformats.org/officeDocument/2006/relationships/image" Target="../media/image12.gif"/></Relationships>
</file>

<file path=ppt/slides/_rels/slide3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89443" y="1731965"/>
            <a:ext cx="7772400" cy="2387600"/>
          </a:xfrm>
        </p:spPr>
        <p:txBody>
          <a:bodyPr>
            <a:normAutofit/>
          </a:bodyPr>
          <a:lstStyle/>
          <a:p>
            <a:pPr algn="l"/>
            <a:r>
              <a:rPr lang="en-US" sz="4400" b="1" dirty="0" smtClean="0">
                <a:latin typeface="Arial Black" panose="020B0A04020102020204" pitchFamily="34" charset="0"/>
              </a:rPr>
              <a:t>Queue Manager</a:t>
            </a:r>
            <a:br>
              <a:rPr lang="en-US" sz="4400" b="1" dirty="0" smtClean="0">
                <a:latin typeface="Arial Black" panose="020B0A04020102020204" pitchFamily="34" charset="0"/>
              </a:rPr>
            </a:br>
            <a:r>
              <a:rPr lang="en-US" sz="4400" b="1" dirty="0" smtClean="0">
                <a:solidFill>
                  <a:schemeClr val="accent1">
                    <a:lumMod val="75000"/>
                  </a:schemeClr>
                </a:solidFill>
                <a:latin typeface="Arial Black" panose="020B0A04020102020204" pitchFamily="34" charset="0"/>
              </a:rPr>
              <a:t>or how to make yourself redundant.</a:t>
            </a:r>
            <a:endParaRPr lang="nl-BE" sz="4400" b="1" dirty="0">
              <a:solidFill>
                <a:schemeClr val="accent1">
                  <a:lumMod val="75000"/>
                </a:schemeClr>
              </a:solidFill>
              <a:latin typeface="Arial Black" panose="020B0A04020102020204" pitchFamily="34" charset="0"/>
            </a:endParaRPr>
          </a:p>
        </p:txBody>
      </p:sp>
      <p:pic>
        <p:nvPicPr>
          <p:cNvPr id="4" name="Picture 3" descr="logo.png"/>
          <p:cNvPicPr>
            <a:picLocks noChangeAspect="1"/>
          </p:cNvPicPr>
          <p:nvPr/>
        </p:nvPicPr>
        <p:blipFill>
          <a:blip r:embed="rId2" cstate="print">
            <a:extLst>
              <a:ext uri="{BEBA8EAE-BF5A-486C-A8C5-ECC9F3942E4B}">
                <a14:imgProps xmlns:a14="http://schemas.microsoft.com/office/drawing/2010/main">
                  <a14:imgLayer r:embed="rId3">
                    <a14:imgEffect>
                      <a14:backgroundRemoval t="0" b="100000" l="0" r="100000"/>
                    </a14:imgEffect>
                  </a14:imgLayer>
                </a14:imgProps>
              </a:ext>
            </a:extLst>
          </a:blip>
          <a:stretch>
            <a:fillRect/>
          </a:stretch>
        </p:blipFill>
        <p:spPr>
          <a:xfrm>
            <a:off x="7945677" y="114073"/>
            <a:ext cx="1025045" cy="883312"/>
          </a:xfrm>
          <a:prstGeom prst="rect">
            <a:avLst/>
          </a:prstGeom>
        </p:spPr>
      </p:pic>
      <p:pic>
        <p:nvPicPr>
          <p:cNvPr id="5" name="Picture 5" descr="http://www.huisstijl.ugent.be/elementen/logo/basic/logo.jpg"/>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5014" b="100000" l="0" r="100000">
                        <a14:foregroundMark x1="42733" y1="20624" x2="42733" y2="20624"/>
                        <a14:foregroundMark x1="26658" y1="17692" x2="26658" y2="17692"/>
                        <a14:foregroundMark x1="29337" y1="12110" x2="29337" y2="12110"/>
                        <a14:foregroundMark x1="45747" y1="34153" x2="45747" y2="34153"/>
                        <a14:foregroundMark x1="38178" y1="37559" x2="38178" y2="37559"/>
                        <a14:foregroundMark x1="31949" y1="37654" x2="31949" y2="37654"/>
                        <a14:foregroundMark x1="52847" y1="36708" x2="52847" y2="36708"/>
                        <a14:foregroundMark x1="60415" y1="38411" x2="60415" y2="38411"/>
                        <a14:foregroundMark x1="67448" y1="39640" x2="67448" y2="39640"/>
                        <a14:foregroundMark x1="54588" y1="48628" x2="54588" y2="48628"/>
                        <a14:foregroundMark x1="54454" y1="52412" x2="54454" y2="52412"/>
                        <a14:foregroundMark x1="65506" y1="82687" x2="65506" y2="82687"/>
                        <a14:foregroundMark x1="61487" y1="83633" x2="61487" y2="83633"/>
                        <a14:foregroundMark x1="46818" y1="82119" x2="46818" y2="82119"/>
                        <a14:foregroundMark x1="33758" y1="82119" x2="33758" y2="82119"/>
                        <a14:foregroundMark x1="32887" y1="71712" x2="32887" y2="71712"/>
                        <a14:foregroundMark x1="26524" y1="67644" x2="26524" y2="67644"/>
                        <a14:foregroundMark x1="22438" y1="68307" x2="22438" y2="68307"/>
                        <a14:foregroundMark x1="8238" y1="70861" x2="8238" y2="70861"/>
                        <a14:foregroundMark x1="41795" y1="70199" x2="41795" y2="70199"/>
                        <a14:foregroundMark x1="50770" y1="69726" x2="50770" y2="69726"/>
                        <a14:foregroundMark x1="64836" y1="68874" x2="64836" y2="68874"/>
                        <a14:foregroundMark x1="69725" y1="67455" x2="69725" y2="67455"/>
                        <a14:foregroundMark x1="74749" y1="60076" x2="74749" y2="60076"/>
                        <a14:foregroundMark x1="81514" y1="59981" x2="81514" y2="59981"/>
                        <a14:foregroundMark x1="89953" y1="61684" x2="89953" y2="61684"/>
                        <a14:foregroundMark x1="96182" y1="60643" x2="96182" y2="60643"/>
                      </a14:backgroundRemoval>
                    </a14:imgEffect>
                  </a14:imgLayer>
                </a14:imgProps>
              </a:ext>
              <a:ext uri="{28A0092B-C50C-407E-A947-70E740481C1C}">
                <a14:useLocalDpi xmlns:a14="http://schemas.microsoft.com/office/drawing/2010/main" val="0"/>
              </a:ext>
            </a:extLst>
          </a:blip>
          <a:srcRect/>
          <a:stretch>
            <a:fillRect/>
          </a:stretch>
        </p:blipFill>
        <p:spPr bwMode="auto">
          <a:xfrm>
            <a:off x="213379" y="147892"/>
            <a:ext cx="1152128" cy="815673"/>
          </a:xfrm>
          <a:prstGeom prst="rect">
            <a:avLst/>
          </a:prstGeom>
          <a:noFill/>
          <a:extLst>
            <a:ext uri="{909E8E84-426E-40DD-AFC4-6F175D3DCCD1}">
              <a14:hiddenFill xmlns:a14="http://schemas.microsoft.com/office/drawing/2010/main">
                <a:solidFill>
                  <a:srgbClr val="FFFFFF"/>
                </a:solidFill>
              </a14:hiddenFill>
            </a:ext>
          </a:extLst>
        </p:spPr>
      </p:pic>
      <p:sp>
        <p:nvSpPr>
          <p:cNvPr id="6" name="Titel 1"/>
          <p:cNvSpPr txBox="1">
            <a:spLocks/>
          </p:cNvSpPr>
          <p:nvPr/>
        </p:nvSpPr>
        <p:spPr>
          <a:xfrm>
            <a:off x="4128910" y="4887965"/>
            <a:ext cx="5715001" cy="66309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b="1" dirty="0" smtClean="0">
                <a:solidFill>
                  <a:schemeClr val="bg2">
                    <a:lumMod val="50000"/>
                  </a:schemeClr>
                </a:solidFill>
                <a:latin typeface="Arial Black" panose="020B0A04020102020204" pitchFamily="34" charset="0"/>
              </a:rPr>
              <a:t>By Michael Sluydts</a:t>
            </a:r>
            <a:endParaRPr lang="nl-BE" sz="3200" b="1" dirty="0">
              <a:solidFill>
                <a:schemeClr val="bg2">
                  <a:lumMod val="50000"/>
                </a:schemeClr>
              </a:solidFill>
              <a:latin typeface="Arial Black" panose="020B0A04020102020204" pitchFamily="34" charset="0"/>
            </a:endParaRPr>
          </a:p>
        </p:txBody>
      </p:sp>
    </p:spTree>
    <p:extLst>
      <p:ext uri="{BB962C8B-B14F-4D97-AF65-F5344CB8AC3E}">
        <p14:creationId xmlns:p14="http://schemas.microsoft.com/office/powerpoint/2010/main" val="24508863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vak 17"/>
          <p:cNvSpPr txBox="1"/>
          <p:nvPr/>
        </p:nvSpPr>
        <p:spPr>
          <a:xfrm>
            <a:off x="1988035" y="233270"/>
            <a:ext cx="5964390" cy="707886"/>
          </a:xfrm>
          <a:prstGeom prst="rect">
            <a:avLst/>
          </a:prstGeom>
          <a:noFill/>
        </p:spPr>
        <p:txBody>
          <a:bodyPr wrap="none" rtlCol="0">
            <a:spAutoFit/>
          </a:bodyPr>
          <a:lstStyle/>
          <a:p>
            <a:r>
              <a:rPr lang="en-US" sz="4000" b="1" dirty="0" smtClean="0">
                <a:latin typeface="Cambria" panose="02040503050406030204" pitchFamily="18" charset="0"/>
              </a:rPr>
              <a:t>A very Awesome review</a:t>
            </a:r>
            <a:endParaRPr lang="nl-BE" sz="4000" b="1" dirty="0">
              <a:latin typeface="Cambria" panose="02040503050406030204" pitchFamily="18" charset="0"/>
            </a:endParaRPr>
          </a:p>
        </p:txBody>
      </p:sp>
      <p:sp>
        <p:nvSpPr>
          <p:cNvPr id="19" name="Tekstvak 18"/>
          <p:cNvSpPr txBox="1"/>
          <p:nvPr/>
        </p:nvSpPr>
        <p:spPr>
          <a:xfrm>
            <a:off x="4359126" y="941156"/>
            <a:ext cx="3431067" cy="400110"/>
          </a:xfrm>
          <a:prstGeom prst="rect">
            <a:avLst/>
          </a:prstGeom>
          <a:noFill/>
        </p:spPr>
        <p:txBody>
          <a:bodyPr wrap="none" rtlCol="0">
            <a:spAutoFit/>
          </a:bodyPr>
          <a:lstStyle/>
          <a:p>
            <a:r>
              <a:rPr lang="en-US" sz="2000" i="1" dirty="0" smtClean="0">
                <a:latin typeface="Cambria" panose="02040503050406030204" pitchFamily="18" charset="0"/>
              </a:rPr>
              <a:t>by</a:t>
            </a:r>
            <a:r>
              <a:rPr lang="en-US" sz="2000" b="1" i="1" dirty="0" smtClean="0">
                <a:latin typeface="Cambria" panose="02040503050406030204" pitchFamily="18" charset="0"/>
              </a:rPr>
              <a:t> Some Very Smart People</a:t>
            </a:r>
            <a:r>
              <a:rPr lang="en-US" sz="2000" b="1" dirty="0" smtClean="0">
                <a:latin typeface="Cambria" panose="02040503050406030204" pitchFamily="18" charset="0"/>
              </a:rPr>
              <a:t> *</a:t>
            </a:r>
            <a:endParaRPr lang="nl-BE" sz="2000" b="1" i="1" dirty="0">
              <a:latin typeface="Cambria" panose="02040503050406030204" pitchFamily="18" charset="0"/>
            </a:endParaRPr>
          </a:p>
        </p:txBody>
      </p:sp>
      <p:sp>
        <p:nvSpPr>
          <p:cNvPr id="20" name="Tekstvak 19"/>
          <p:cNvSpPr txBox="1"/>
          <p:nvPr/>
        </p:nvSpPr>
        <p:spPr>
          <a:xfrm>
            <a:off x="6022096" y="6410622"/>
            <a:ext cx="2836995" cy="338554"/>
          </a:xfrm>
          <a:prstGeom prst="rect">
            <a:avLst/>
          </a:prstGeom>
          <a:noFill/>
        </p:spPr>
        <p:txBody>
          <a:bodyPr wrap="none" rtlCol="0">
            <a:spAutoFit/>
          </a:bodyPr>
          <a:lstStyle/>
          <a:p>
            <a:r>
              <a:rPr lang="en-US" sz="1600" i="1" dirty="0" smtClean="0">
                <a:latin typeface="Cambria" panose="02040503050406030204" pitchFamily="18" charset="0"/>
              </a:rPr>
              <a:t>* Not the guys who scooped Jan</a:t>
            </a:r>
            <a:endParaRPr lang="nl-BE" sz="1600" i="1" dirty="0">
              <a:latin typeface="Cambria" panose="02040503050406030204" pitchFamily="18" charset="0"/>
            </a:endParaRPr>
          </a:p>
        </p:txBody>
      </p:sp>
      <p:sp>
        <p:nvSpPr>
          <p:cNvPr id="21" name="Tekstvak 20"/>
          <p:cNvSpPr txBox="1"/>
          <p:nvPr/>
        </p:nvSpPr>
        <p:spPr>
          <a:xfrm>
            <a:off x="164880" y="1887092"/>
            <a:ext cx="3921698" cy="2031325"/>
          </a:xfrm>
          <a:prstGeom prst="rect">
            <a:avLst/>
          </a:prstGeom>
          <a:noFill/>
        </p:spPr>
        <p:txBody>
          <a:bodyPr wrap="square" rtlCol="0">
            <a:spAutoFit/>
          </a:bodyPr>
          <a:lstStyle/>
          <a:p>
            <a:r>
              <a:rPr lang="en-US" i="1" dirty="0">
                <a:latin typeface="Cambria" panose="02040503050406030204" pitchFamily="18" charset="0"/>
              </a:rPr>
              <a:t> </a:t>
            </a:r>
            <a:r>
              <a:rPr lang="en-US" i="1" dirty="0" smtClean="0">
                <a:latin typeface="Cambria" panose="02040503050406030204" pitchFamily="18" charset="0"/>
              </a:rPr>
              <a:t>      Even in the first paragraph this text is sure to contain some very awesome information gathered from some similarly awesome sources.</a:t>
            </a:r>
          </a:p>
          <a:p>
            <a:r>
              <a:rPr lang="en-US" i="1" dirty="0" smtClean="0">
                <a:latin typeface="Cambria" panose="02040503050406030204" pitchFamily="18" charset="0"/>
              </a:rPr>
              <a:t>By reading this text you are certain to increase your insight in your </a:t>
            </a:r>
            <a:r>
              <a:rPr lang="en-US" i="1" dirty="0" err="1" smtClean="0">
                <a:latin typeface="Cambria" panose="02040503050406030204" pitchFamily="18" charset="0"/>
              </a:rPr>
              <a:t>undoubtably</a:t>
            </a:r>
            <a:r>
              <a:rPr lang="en-US" i="1" dirty="0" smtClean="0">
                <a:latin typeface="Cambria" panose="02040503050406030204" pitchFamily="18" charset="0"/>
              </a:rPr>
              <a:t> awesome research topic.</a:t>
            </a:r>
          </a:p>
        </p:txBody>
      </p:sp>
      <p:sp>
        <p:nvSpPr>
          <p:cNvPr id="5" name="Rechthoek 4"/>
          <p:cNvSpPr/>
          <p:nvPr/>
        </p:nvSpPr>
        <p:spPr>
          <a:xfrm>
            <a:off x="4572000" y="1872602"/>
            <a:ext cx="4572000" cy="646331"/>
          </a:xfrm>
          <a:prstGeom prst="rect">
            <a:avLst/>
          </a:prstGeom>
        </p:spPr>
        <p:txBody>
          <a:bodyPr>
            <a:spAutoFit/>
          </a:bodyPr>
          <a:lstStyle/>
          <a:p>
            <a:r>
              <a:rPr lang="nl-BE" i="1" dirty="0" err="1" smtClean="0">
                <a:latin typeface="Cambria" panose="02040503050406030204" pitchFamily="18" charset="0"/>
              </a:rPr>
              <a:t>improve</a:t>
            </a:r>
            <a:r>
              <a:rPr lang="nl-BE" i="1" dirty="0" smtClean="0">
                <a:latin typeface="Cambria" panose="02040503050406030204" pitchFamily="18" charset="0"/>
              </a:rPr>
              <a:t> </a:t>
            </a:r>
            <a:r>
              <a:rPr lang="nl-BE" i="1" dirty="0" err="1" smtClean="0">
                <a:latin typeface="Cambria" panose="02040503050406030204" pitchFamily="18" charset="0"/>
              </a:rPr>
              <a:t>the</a:t>
            </a:r>
            <a:r>
              <a:rPr lang="en-US" i="1" dirty="0">
                <a:latin typeface="Cambria" panose="02040503050406030204" pitchFamily="18" charset="0"/>
              </a:rPr>
              <a:t> </a:t>
            </a:r>
            <a:r>
              <a:rPr lang="nl-BE" i="1" dirty="0" smtClean="0">
                <a:latin typeface="Cambria" panose="02040503050406030204" pitchFamily="18" charset="0"/>
              </a:rPr>
              <a:t>model </a:t>
            </a:r>
            <a:r>
              <a:rPr lang="nl-BE" i="1" dirty="0" err="1" smtClean="0">
                <a:latin typeface="Cambria" panose="02040503050406030204" pitchFamily="18" charset="0"/>
              </a:rPr>
              <a:t>previously</a:t>
            </a:r>
            <a:r>
              <a:rPr lang="nl-BE" i="1" dirty="0" smtClean="0">
                <a:latin typeface="Cambria" panose="02040503050406030204" pitchFamily="18" charset="0"/>
              </a:rPr>
              <a:t> </a:t>
            </a:r>
            <a:r>
              <a:rPr lang="nl-BE" i="1" dirty="0" err="1" smtClean="0">
                <a:latin typeface="Cambria" panose="02040503050406030204" pitchFamily="18" charset="0"/>
              </a:rPr>
              <a:t>proposed</a:t>
            </a:r>
            <a:r>
              <a:rPr lang="nl-BE" i="1" dirty="0" smtClean="0">
                <a:latin typeface="Cambria" panose="02040503050406030204" pitchFamily="18" charset="0"/>
              </a:rPr>
              <a:t> </a:t>
            </a:r>
            <a:r>
              <a:rPr lang="nl-BE" i="1" dirty="0" err="1" smtClean="0">
                <a:latin typeface="Cambria" panose="02040503050406030204" pitchFamily="18" charset="0"/>
              </a:rPr>
              <a:t>by</a:t>
            </a:r>
            <a:r>
              <a:rPr lang="nl-BE" i="1" dirty="0" smtClean="0">
                <a:latin typeface="Cambria" panose="02040503050406030204" pitchFamily="18" charset="0"/>
              </a:rPr>
              <a:t> SVSP et al. </a:t>
            </a:r>
            <a:endParaRPr lang="en-US" i="1" dirty="0" smtClean="0">
              <a:latin typeface="Cambria" panose="02040503050406030204" pitchFamily="18" charset="0"/>
            </a:endParaRPr>
          </a:p>
        </p:txBody>
      </p:sp>
      <p:sp>
        <p:nvSpPr>
          <p:cNvPr id="3" name="Rechthoek 2"/>
          <p:cNvSpPr/>
          <p:nvPr/>
        </p:nvSpPr>
        <p:spPr>
          <a:xfrm>
            <a:off x="164880" y="3918417"/>
            <a:ext cx="4572000" cy="1754326"/>
          </a:xfrm>
          <a:prstGeom prst="rect">
            <a:avLst/>
          </a:prstGeom>
        </p:spPr>
        <p:txBody>
          <a:bodyPr>
            <a:spAutoFit/>
          </a:bodyPr>
          <a:lstStyle/>
          <a:p>
            <a:r>
              <a:rPr lang="en-US" i="1" dirty="0" smtClean="0">
                <a:latin typeface="Cambria" panose="02040503050406030204" pitchFamily="18" charset="0"/>
              </a:rPr>
              <a:t>     Before we get to the awesome stuff there are however some slightly less awesome concepts we must introduce.</a:t>
            </a:r>
            <a:r>
              <a:rPr lang="nl-BE" i="1" dirty="0" smtClean="0">
                <a:latin typeface="Cambria" panose="02040503050406030204" pitchFamily="18" charset="0"/>
              </a:rPr>
              <a:t> </a:t>
            </a:r>
            <a:r>
              <a:rPr lang="nl-BE" i="1" dirty="0" err="1" smtClean="0">
                <a:latin typeface="Cambria" panose="02040503050406030204" pitchFamily="18" charset="0"/>
              </a:rPr>
              <a:t>This</a:t>
            </a:r>
            <a:r>
              <a:rPr lang="nl-BE" i="1" dirty="0" smtClean="0">
                <a:latin typeface="Cambria" panose="02040503050406030204" pitchFamily="18" charset="0"/>
              </a:rPr>
              <a:t>, </a:t>
            </a:r>
            <a:r>
              <a:rPr lang="nl-BE" i="1" dirty="0" err="1" smtClean="0">
                <a:latin typeface="Cambria" panose="02040503050406030204" pitchFamily="18" charset="0"/>
              </a:rPr>
              <a:t>amongst</a:t>
            </a:r>
            <a:r>
              <a:rPr lang="nl-BE" i="1" dirty="0" smtClean="0">
                <a:latin typeface="Cambria" panose="02040503050406030204" pitchFamily="18" charset="0"/>
              </a:rPr>
              <a:t> </a:t>
            </a:r>
            <a:r>
              <a:rPr lang="nl-BE" i="1" dirty="0" err="1" smtClean="0">
                <a:latin typeface="Cambria" panose="02040503050406030204" pitchFamily="18" charset="0"/>
              </a:rPr>
              <a:t>others</a:t>
            </a:r>
            <a:r>
              <a:rPr lang="nl-BE" i="1" dirty="0" smtClean="0">
                <a:latin typeface="Cambria" panose="02040503050406030204" pitchFamily="18" charset="0"/>
              </a:rPr>
              <a:t>, </a:t>
            </a:r>
            <a:r>
              <a:rPr lang="nl-BE" i="1" dirty="0" err="1" smtClean="0">
                <a:latin typeface="Cambria" panose="02040503050406030204" pitchFamily="18" charset="0"/>
              </a:rPr>
              <a:t>includes</a:t>
            </a:r>
            <a:r>
              <a:rPr lang="nl-BE" i="1" dirty="0" smtClean="0">
                <a:latin typeface="Cambria" panose="02040503050406030204" pitchFamily="18" charset="0"/>
              </a:rPr>
              <a:t> </a:t>
            </a:r>
            <a:r>
              <a:rPr lang="nl-BE" i="1" dirty="0" err="1" smtClean="0">
                <a:latin typeface="Cambria" panose="02040503050406030204" pitchFamily="18" charset="0"/>
              </a:rPr>
              <a:t>the</a:t>
            </a:r>
            <a:r>
              <a:rPr lang="nl-BE" i="1" dirty="0" smtClean="0">
                <a:latin typeface="Cambria" panose="02040503050406030204" pitchFamily="18" charset="0"/>
              </a:rPr>
              <a:t> </a:t>
            </a:r>
            <a:r>
              <a:rPr lang="nl-BE" i="1" dirty="0" err="1" smtClean="0">
                <a:latin typeface="Cambria" panose="02040503050406030204" pitchFamily="18" charset="0"/>
              </a:rPr>
              <a:t>degree</a:t>
            </a:r>
            <a:r>
              <a:rPr lang="nl-BE" i="1" dirty="0" smtClean="0">
                <a:latin typeface="Cambria" panose="02040503050406030204" pitchFamily="18" charset="0"/>
              </a:rPr>
              <a:t> of </a:t>
            </a:r>
            <a:r>
              <a:rPr lang="nl-BE" i="1" dirty="0" err="1" smtClean="0">
                <a:latin typeface="Cambria" panose="02040503050406030204" pitchFamily="18" charset="0"/>
              </a:rPr>
              <a:t>awesomeness</a:t>
            </a:r>
            <a:r>
              <a:rPr lang="nl-BE" i="1" dirty="0" smtClean="0">
                <a:latin typeface="Cambria" panose="02040503050406030204" pitchFamily="18" charset="0"/>
              </a:rPr>
              <a:t> </a:t>
            </a:r>
            <a:r>
              <a:rPr lang="nl-BE" i="1" dirty="0" err="1" smtClean="0">
                <a:latin typeface="Cambria" panose="02040503050406030204" pitchFamily="18" charset="0"/>
              </a:rPr>
              <a:t>for</a:t>
            </a:r>
            <a:r>
              <a:rPr lang="nl-BE" i="1" dirty="0" smtClean="0">
                <a:latin typeface="Cambria" panose="02040503050406030204" pitchFamily="18" charset="0"/>
              </a:rPr>
              <a:t> a </a:t>
            </a:r>
            <a:r>
              <a:rPr lang="nl-BE" i="1" dirty="0" err="1" smtClean="0">
                <a:latin typeface="Cambria" panose="02040503050406030204" pitchFamily="18" charset="0"/>
              </a:rPr>
              <a:t>given</a:t>
            </a:r>
            <a:r>
              <a:rPr lang="nl-BE" i="1" dirty="0" smtClean="0">
                <a:latin typeface="Cambria" panose="02040503050406030204" pitchFamily="18" charset="0"/>
              </a:rPr>
              <a:t> </a:t>
            </a:r>
            <a:r>
              <a:rPr lang="nl-BE" i="1" dirty="0" err="1" smtClean="0">
                <a:latin typeface="Cambria" panose="02040503050406030204" pitchFamily="18" charset="0"/>
              </a:rPr>
              <a:t>article</a:t>
            </a:r>
            <a:r>
              <a:rPr lang="nl-BE" i="1" dirty="0" smtClean="0">
                <a:latin typeface="Cambria" panose="02040503050406030204" pitchFamily="18" charset="0"/>
              </a:rPr>
              <a:t> Aa </a:t>
            </a:r>
            <a:r>
              <a:rPr lang="nl-BE" i="1" dirty="0" err="1" smtClean="0">
                <a:latin typeface="Cambria" panose="02040503050406030204" pitchFamily="18" charset="0"/>
              </a:rPr>
              <a:t>written</a:t>
            </a:r>
            <a:r>
              <a:rPr lang="nl-BE" i="1" dirty="0" smtClean="0">
                <a:latin typeface="Cambria" panose="02040503050406030204" pitchFamily="18" charset="0"/>
              </a:rPr>
              <a:t> </a:t>
            </a:r>
            <a:r>
              <a:rPr lang="nl-BE" i="1" dirty="0" err="1" smtClean="0">
                <a:latin typeface="Cambria" panose="02040503050406030204" pitchFamily="18" charset="0"/>
              </a:rPr>
              <a:t>by</a:t>
            </a:r>
            <a:r>
              <a:rPr lang="nl-BE" i="1" dirty="0" smtClean="0">
                <a:latin typeface="Cambria" panose="02040503050406030204" pitchFamily="18" charset="0"/>
              </a:rPr>
              <a:t> a </a:t>
            </a:r>
            <a:r>
              <a:rPr lang="nl-BE" i="1" dirty="0" err="1" smtClean="0">
                <a:latin typeface="Cambria" panose="02040503050406030204" pitchFamily="18" charset="0"/>
              </a:rPr>
              <a:t>given</a:t>
            </a:r>
            <a:r>
              <a:rPr lang="nl-BE" i="1" dirty="0" smtClean="0">
                <a:latin typeface="Cambria" panose="02040503050406030204" pitchFamily="18" charset="0"/>
              </a:rPr>
              <a:t> </a:t>
            </a:r>
            <a:r>
              <a:rPr lang="nl-BE" i="1" dirty="0" err="1" smtClean="0">
                <a:latin typeface="Cambria" panose="02040503050406030204" pitchFamily="18" charset="0"/>
              </a:rPr>
              <a:t>author</a:t>
            </a:r>
            <a:r>
              <a:rPr lang="nl-BE" i="1" dirty="0" smtClean="0">
                <a:latin typeface="Cambria" panose="02040503050406030204" pitchFamily="18" charset="0"/>
              </a:rPr>
              <a:t> </a:t>
            </a:r>
            <a:r>
              <a:rPr lang="nl-BE" i="1" dirty="0" err="1" smtClean="0">
                <a:latin typeface="Cambria" panose="02040503050406030204" pitchFamily="18" charset="0"/>
              </a:rPr>
              <a:t>Aw</a:t>
            </a:r>
            <a:r>
              <a:rPr lang="nl-BE" i="1" dirty="0" smtClean="0">
                <a:latin typeface="Cambria" panose="02040503050406030204" pitchFamily="18" charset="0"/>
              </a:rPr>
              <a:t>. We </a:t>
            </a:r>
            <a:r>
              <a:rPr lang="nl-BE" i="1" dirty="0" err="1" smtClean="0">
                <a:latin typeface="Cambria" panose="02040503050406030204" pitchFamily="18" charset="0"/>
              </a:rPr>
              <a:t>hereby</a:t>
            </a:r>
            <a:r>
              <a:rPr lang="nl-BE" i="1" dirty="0" smtClean="0">
                <a:latin typeface="Cambria" panose="02040503050406030204" pitchFamily="18" charset="0"/>
              </a:rPr>
              <a:t> take </a:t>
            </a:r>
            <a:r>
              <a:rPr lang="nl-BE" i="1" dirty="0" err="1" smtClean="0">
                <a:latin typeface="Cambria" panose="02040503050406030204" pitchFamily="18" charset="0"/>
              </a:rPr>
              <a:t>the</a:t>
            </a:r>
            <a:r>
              <a:rPr lang="nl-BE" i="1" dirty="0" smtClean="0">
                <a:latin typeface="Cambria" panose="02040503050406030204" pitchFamily="18" charset="0"/>
              </a:rPr>
              <a:t> chance </a:t>
            </a:r>
            <a:r>
              <a:rPr lang="nl-BE" i="1" dirty="0" err="1" smtClean="0">
                <a:latin typeface="Cambria" panose="02040503050406030204" pitchFamily="18" charset="0"/>
              </a:rPr>
              <a:t>to</a:t>
            </a:r>
            <a:endParaRPr lang="nl-BE" dirty="0"/>
          </a:p>
        </p:txBody>
      </p:sp>
      <p:grpSp>
        <p:nvGrpSpPr>
          <p:cNvPr id="9" name="Groep 8"/>
          <p:cNvGrpSpPr/>
          <p:nvPr/>
        </p:nvGrpSpPr>
        <p:grpSpPr>
          <a:xfrm>
            <a:off x="6878595" y="5840627"/>
            <a:ext cx="2265405" cy="1017373"/>
            <a:chOff x="6878595" y="5840627"/>
            <a:chExt cx="2265405" cy="1017373"/>
          </a:xfrm>
        </p:grpSpPr>
        <p:sp>
          <p:nvSpPr>
            <p:cNvPr id="10" name="Rechthoek 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1" name="Rechthoek 1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2" name="Rechthoek 1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3" name="Rechthoek 1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spTree>
    <p:extLst>
      <p:ext uri="{BB962C8B-B14F-4D97-AF65-F5344CB8AC3E}">
        <p14:creationId xmlns:p14="http://schemas.microsoft.com/office/powerpoint/2010/main" val="669561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kstvak 19"/>
          <p:cNvSpPr txBox="1"/>
          <p:nvPr/>
        </p:nvSpPr>
        <p:spPr>
          <a:xfrm>
            <a:off x="6003524" y="13814313"/>
            <a:ext cx="2836995" cy="338554"/>
          </a:xfrm>
          <a:prstGeom prst="rect">
            <a:avLst/>
          </a:prstGeom>
          <a:noFill/>
        </p:spPr>
        <p:txBody>
          <a:bodyPr wrap="none" rtlCol="0">
            <a:spAutoFit/>
          </a:bodyPr>
          <a:lstStyle/>
          <a:p>
            <a:r>
              <a:rPr lang="en-US" sz="1600" i="1" dirty="0" smtClean="0">
                <a:latin typeface="Cambria" panose="02040503050406030204" pitchFamily="18" charset="0"/>
              </a:rPr>
              <a:t>* Not the guys who scooped Jan</a:t>
            </a:r>
            <a:endParaRPr lang="nl-BE" sz="1600" i="1" dirty="0">
              <a:latin typeface="Cambria" panose="02040503050406030204" pitchFamily="18" charset="0"/>
            </a:endParaRPr>
          </a:p>
        </p:txBody>
      </p:sp>
      <p:sp>
        <p:nvSpPr>
          <p:cNvPr id="164" name="Rechthoek 163"/>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BE"/>
          </a:p>
        </p:txBody>
      </p:sp>
      <p:sp>
        <p:nvSpPr>
          <p:cNvPr id="165" name="Tekstvak 164"/>
          <p:cNvSpPr txBox="1"/>
          <p:nvPr/>
        </p:nvSpPr>
        <p:spPr>
          <a:xfrm>
            <a:off x="266479" y="758202"/>
            <a:ext cx="7737343" cy="369332"/>
          </a:xfrm>
          <a:prstGeom prst="rect">
            <a:avLst/>
          </a:prstGeom>
          <a:noFill/>
        </p:spPr>
        <p:txBody>
          <a:bodyPr wrap="square" rtlCol="0">
            <a:spAutoFit/>
          </a:bodyPr>
          <a:lstStyle/>
          <a:p>
            <a:r>
              <a:rPr lang="en-US" dirty="0" smtClean="0">
                <a:solidFill>
                  <a:srgbClr val="92D050"/>
                </a:solidFill>
                <a:latin typeface="Lucida Console" panose="020B0609040504020204" pitchFamily="49" charset="0"/>
              </a:rPr>
              <a:t>vsc40479@gligar01 </a:t>
            </a:r>
            <a:r>
              <a:rPr lang="en-US" dirty="0" smtClean="0">
                <a:solidFill>
                  <a:srgbClr val="00B0F0"/>
                </a:solidFill>
                <a:latin typeface="Lucida Console" panose="020B0609040504020204" pitchFamily="49" charset="0"/>
              </a:rPr>
              <a:t>/user/scratch/expert/#</a:t>
            </a:r>
            <a:endParaRPr lang="nl-BE" dirty="0">
              <a:solidFill>
                <a:srgbClr val="00B0F0"/>
              </a:solidFill>
              <a:latin typeface="Lucida Console" panose="020B0609040504020204" pitchFamily="49" charset="0"/>
            </a:endParaRPr>
          </a:p>
        </p:txBody>
      </p:sp>
      <p:sp>
        <p:nvSpPr>
          <p:cNvPr id="166" name="Rechthoek 165"/>
          <p:cNvSpPr/>
          <p:nvPr/>
        </p:nvSpPr>
        <p:spPr>
          <a:xfrm>
            <a:off x="6056087" y="756429"/>
            <a:ext cx="1718740" cy="369332"/>
          </a:xfrm>
          <a:prstGeom prst="rect">
            <a:avLst/>
          </a:prstGeom>
        </p:spPr>
        <p:txBody>
          <a:bodyPr wrap="none">
            <a:spAutoFit/>
          </a:bodyPr>
          <a:lstStyle/>
          <a:p>
            <a:r>
              <a:rPr lang="en-US" dirty="0">
                <a:solidFill>
                  <a:schemeClr val="bg1">
                    <a:lumMod val="95000"/>
                  </a:schemeClr>
                </a:solidFill>
                <a:latin typeface="Lucida Console" panose="020B0609040504020204" pitchFamily="49" charset="0"/>
              </a:rPr>
              <a:t>c</a:t>
            </a:r>
            <a:r>
              <a:rPr lang="en-US" dirty="0" smtClean="0">
                <a:solidFill>
                  <a:schemeClr val="bg1">
                    <a:lumMod val="95000"/>
                  </a:schemeClr>
                </a:solidFill>
                <a:latin typeface="Lucida Console" panose="020B0609040504020204" pitchFamily="49" charset="0"/>
              </a:rPr>
              <a:t>at output2</a:t>
            </a:r>
            <a:endParaRPr lang="nl-BE" dirty="0">
              <a:solidFill>
                <a:schemeClr val="bg1">
                  <a:lumMod val="95000"/>
                </a:schemeClr>
              </a:solidFill>
              <a:latin typeface="Lucida Console" panose="020B0609040504020204" pitchFamily="49" charset="0"/>
            </a:endParaRPr>
          </a:p>
        </p:txBody>
      </p:sp>
      <p:sp>
        <p:nvSpPr>
          <p:cNvPr id="167" name="Rechthoek 166"/>
          <p:cNvSpPr/>
          <p:nvPr/>
        </p:nvSpPr>
        <p:spPr>
          <a:xfrm>
            <a:off x="271777" y="1112932"/>
            <a:ext cx="3531736" cy="646331"/>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Job finished </a:t>
            </a:r>
            <a:r>
              <a:rPr lang="en-US" dirty="0" err="1" smtClean="0">
                <a:solidFill>
                  <a:schemeClr val="bg1">
                    <a:lumMod val="95000"/>
                  </a:schemeClr>
                </a:solidFill>
                <a:latin typeface="Lucida Console" panose="020B0609040504020204" pitchFamily="49" charset="0"/>
              </a:rPr>
              <a:t>succesfully</a:t>
            </a:r>
            <a:endParaRPr lang="en-US" dirty="0" smtClean="0">
              <a:solidFill>
                <a:schemeClr val="bg1">
                  <a:lumMod val="95000"/>
                </a:schemeClr>
              </a:solidFill>
              <a:latin typeface="Lucida Console" panose="020B0609040504020204" pitchFamily="49" charset="0"/>
            </a:endParaRPr>
          </a:p>
          <a:p>
            <a:endParaRPr lang="en-US" dirty="0" smtClean="0">
              <a:solidFill>
                <a:schemeClr val="bg1">
                  <a:lumMod val="95000"/>
                </a:schemeClr>
              </a:solidFill>
              <a:latin typeface="Lucida Console" panose="020B0609040504020204" pitchFamily="49" charset="0"/>
            </a:endParaRPr>
          </a:p>
        </p:txBody>
      </p:sp>
      <p:sp>
        <p:nvSpPr>
          <p:cNvPr id="176" name="Tekstvak 175"/>
          <p:cNvSpPr txBox="1"/>
          <p:nvPr/>
        </p:nvSpPr>
        <p:spPr>
          <a:xfrm>
            <a:off x="266479" y="1574597"/>
            <a:ext cx="7737343" cy="369332"/>
          </a:xfrm>
          <a:prstGeom prst="rect">
            <a:avLst/>
          </a:prstGeom>
          <a:noFill/>
        </p:spPr>
        <p:txBody>
          <a:bodyPr wrap="square" rtlCol="0">
            <a:spAutoFit/>
          </a:bodyPr>
          <a:lstStyle/>
          <a:p>
            <a:r>
              <a:rPr lang="en-US" dirty="0" smtClean="0">
                <a:solidFill>
                  <a:srgbClr val="92D050"/>
                </a:solidFill>
                <a:latin typeface="Lucida Console" panose="020B0609040504020204" pitchFamily="49" charset="0"/>
              </a:rPr>
              <a:t>vsc40479@gligar01 </a:t>
            </a:r>
            <a:r>
              <a:rPr lang="en-US" dirty="0" smtClean="0">
                <a:solidFill>
                  <a:srgbClr val="00B0F0"/>
                </a:solidFill>
                <a:latin typeface="Lucida Console" panose="020B0609040504020204" pitchFamily="49" charset="0"/>
              </a:rPr>
              <a:t>/user/</a:t>
            </a:r>
            <a:r>
              <a:rPr lang="en-US" dirty="0" err="1" smtClean="0">
                <a:solidFill>
                  <a:srgbClr val="00B0F0"/>
                </a:solidFill>
                <a:latin typeface="Lucida Console" panose="020B0609040504020204" pitchFamily="49" charset="0"/>
              </a:rPr>
              <a:t>scratchexpert</a:t>
            </a:r>
            <a:r>
              <a:rPr lang="en-US" dirty="0" smtClean="0">
                <a:solidFill>
                  <a:srgbClr val="00B0F0"/>
                </a:solidFill>
                <a:latin typeface="Lucida Console" panose="020B0609040504020204" pitchFamily="49" charset="0"/>
              </a:rPr>
              <a:t>/#</a:t>
            </a:r>
            <a:endParaRPr lang="nl-BE" dirty="0">
              <a:solidFill>
                <a:srgbClr val="00B0F0"/>
              </a:solidFill>
              <a:latin typeface="Lucida Console" panose="020B0609040504020204" pitchFamily="49" charset="0"/>
            </a:endParaRPr>
          </a:p>
        </p:txBody>
      </p:sp>
      <p:sp>
        <p:nvSpPr>
          <p:cNvPr id="177" name="Rechthoek 176"/>
          <p:cNvSpPr/>
          <p:nvPr/>
        </p:nvSpPr>
        <p:spPr>
          <a:xfrm>
            <a:off x="6062705" y="1561786"/>
            <a:ext cx="1579278"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vi input2 </a:t>
            </a:r>
            <a:endParaRPr lang="nl-BE" dirty="0">
              <a:solidFill>
                <a:schemeClr val="bg1">
                  <a:lumMod val="95000"/>
                </a:schemeClr>
              </a:solidFill>
              <a:latin typeface="Lucida Console" panose="020B0609040504020204" pitchFamily="49" charset="0"/>
            </a:endParaRPr>
          </a:p>
        </p:txBody>
      </p:sp>
      <p:sp>
        <p:nvSpPr>
          <p:cNvPr id="178" name="Rechthoek 177"/>
          <p:cNvSpPr/>
          <p:nvPr/>
        </p:nvSpPr>
        <p:spPr>
          <a:xfrm>
            <a:off x="278500" y="1901177"/>
            <a:ext cx="2137124" cy="923330"/>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Parameter1=“2</a:t>
            </a:r>
            <a:r>
              <a:rPr lang="nl-NL" dirty="0" smtClean="0">
                <a:solidFill>
                  <a:schemeClr val="bg1">
                    <a:lumMod val="95000"/>
                  </a:schemeClr>
                </a:solidFill>
                <a:latin typeface="Lucida Console" panose="020B0609040504020204" pitchFamily="49" charset="0"/>
              </a:rPr>
              <a:t>”</a:t>
            </a:r>
            <a:endParaRPr lang="en-US" dirty="0" smtClean="0">
              <a:solidFill>
                <a:schemeClr val="bg1">
                  <a:lumMod val="95000"/>
                </a:schemeClr>
              </a:solidFill>
              <a:latin typeface="Lucida Console" panose="020B0609040504020204" pitchFamily="49" charset="0"/>
            </a:endParaRPr>
          </a:p>
          <a:p>
            <a:endParaRPr lang="en-US" dirty="0" smtClean="0">
              <a:solidFill>
                <a:schemeClr val="bg1">
                  <a:lumMod val="95000"/>
                </a:schemeClr>
              </a:solidFill>
              <a:latin typeface="Lucida Console" panose="020B0609040504020204" pitchFamily="49" charset="0"/>
            </a:endParaRPr>
          </a:p>
          <a:p>
            <a:endParaRPr lang="en-US" dirty="0" smtClean="0">
              <a:solidFill>
                <a:schemeClr val="bg1">
                  <a:lumMod val="95000"/>
                </a:schemeClr>
              </a:solidFill>
              <a:latin typeface="Lucida Console" panose="020B0609040504020204" pitchFamily="49" charset="0"/>
            </a:endParaRPr>
          </a:p>
        </p:txBody>
      </p:sp>
      <p:sp>
        <p:nvSpPr>
          <p:cNvPr id="12" name="Rechthoek 11"/>
          <p:cNvSpPr/>
          <p:nvPr/>
        </p:nvSpPr>
        <p:spPr>
          <a:xfrm>
            <a:off x="278500" y="2754508"/>
            <a:ext cx="4647426"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125793.master19.cluster.gent.vsc</a:t>
            </a:r>
          </a:p>
        </p:txBody>
      </p:sp>
      <p:sp>
        <p:nvSpPr>
          <p:cNvPr id="13" name="Tekstvak 12"/>
          <p:cNvSpPr txBox="1"/>
          <p:nvPr/>
        </p:nvSpPr>
        <p:spPr>
          <a:xfrm>
            <a:off x="278500" y="2329417"/>
            <a:ext cx="7737343" cy="369332"/>
          </a:xfrm>
          <a:prstGeom prst="rect">
            <a:avLst/>
          </a:prstGeom>
          <a:noFill/>
        </p:spPr>
        <p:txBody>
          <a:bodyPr wrap="square" rtlCol="0">
            <a:spAutoFit/>
          </a:bodyPr>
          <a:lstStyle/>
          <a:p>
            <a:r>
              <a:rPr lang="en-US" dirty="0" smtClean="0">
                <a:solidFill>
                  <a:srgbClr val="92D050"/>
                </a:solidFill>
                <a:latin typeface="Lucida Console" panose="020B0609040504020204" pitchFamily="49" charset="0"/>
              </a:rPr>
              <a:t>vsc40479@gligar01 </a:t>
            </a:r>
            <a:r>
              <a:rPr lang="en-US" dirty="0" smtClean="0">
                <a:solidFill>
                  <a:srgbClr val="00B0F0"/>
                </a:solidFill>
                <a:latin typeface="Lucida Console" panose="020B0609040504020204" pitchFamily="49" charset="0"/>
              </a:rPr>
              <a:t>/user/</a:t>
            </a:r>
            <a:r>
              <a:rPr lang="en-US" dirty="0" err="1" smtClean="0">
                <a:solidFill>
                  <a:srgbClr val="00B0F0"/>
                </a:solidFill>
                <a:latin typeface="Lucida Console" panose="020B0609040504020204" pitchFamily="49" charset="0"/>
              </a:rPr>
              <a:t>scratchexpert</a:t>
            </a:r>
            <a:r>
              <a:rPr lang="en-US" dirty="0" smtClean="0">
                <a:solidFill>
                  <a:srgbClr val="00B0F0"/>
                </a:solidFill>
                <a:latin typeface="Lucida Console" panose="020B0609040504020204" pitchFamily="49" charset="0"/>
              </a:rPr>
              <a:t>/#</a:t>
            </a:r>
            <a:endParaRPr lang="nl-BE" dirty="0">
              <a:solidFill>
                <a:srgbClr val="00B0F0"/>
              </a:solidFill>
              <a:latin typeface="Lucida Console" panose="020B0609040504020204" pitchFamily="49" charset="0"/>
            </a:endParaRPr>
          </a:p>
        </p:txBody>
      </p:sp>
      <p:sp>
        <p:nvSpPr>
          <p:cNvPr id="14" name="Rechthoek 13"/>
          <p:cNvSpPr/>
          <p:nvPr/>
        </p:nvSpPr>
        <p:spPr>
          <a:xfrm>
            <a:off x="6074726" y="2316606"/>
            <a:ext cx="2137124" cy="369332"/>
          </a:xfrm>
          <a:prstGeom prst="rect">
            <a:avLst/>
          </a:prstGeom>
        </p:spPr>
        <p:txBody>
          <a:bodyPr wrap="none">
            <a:spAutoFit/>
          </a:bodyPr>
          <a:lstStyle/>
          <a:p>
            <a:r>
              <a:rPr lang="en-US" dirty="0" err="1">
                <a:solidFill>
                  <a:schemeClr val="bg1">
                    <a:lumMod val="95000"/>
                  </a:schemeClr>
                </a:solidFill>
                <a:latin typeface="Lucida Console" panose="020B0609040504020204" pitchFamily="49" charset="0"/>
              </a:rPr>
              <a:t>q</a:t>
            </a:r>
            <a:r>
              <a:rPr lang="en-US" dirty="0" err="1" smtClean="0">
                <a:solidFill>
                  <a:schemeClr val="bg1">
                    <a:lumMod val="95000"/>
                  </a:schemeClr>
                </a:solidFill>
                <a:latin typeface="Lucida Console" panose="020B0609040504020204" pitchFamily="49" charset="0"/>
              </a:rPr>
              <a:t>sub</a:t>
            </a:r>
            <a:r>
              <a:rPr lang="en-US" dirty="0" smtClean="0">
                <a:solidFill>
                  <a:schemeClr val="bg1">
                    <a:lumMod val="95000"/>
                  </a:schemeClr>
                </a:solidFill>
                <a:latin typeface="Lucida Console" panose="020B0609040504020204" pitchFamily="49" charset="0"/>
              </a:rPr>
              <a:t> submit.sh</a:t>
            </a:r>
            <a:endParaRPr lang="nl-BE" dirty="0">
              <a:solidFill>
                <a:schemeClr val="bg1">
                  <a:lumMod val="95000"/>
                </a:schemeClr>
              </a:solidFill>
              <a:latin typeface="Lucida Console" panose="020B0609040504020204" pitchFamily="49" charset="0"/>
            </a:endParaRPr>
          </a:p>
        </p:txBody>
      </p:sp>
    </p:spTree>
    <p:extLst>
      <p:ext uri="{BB962C8B-B14F-4D97-AF65-F5344CB8AC3E}">
        <p14:creationId xmlns:p14="http://schemas.microsoft.com/office/powerpoint/2010/main" val="4014678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 grpId="0"/>
      <p:bldP spid="167" grpId="0"/>
      <p:bldP spid="176" grpId="0"/>
      <p:bldP spid="177" grpId="0"/>
      <p:bldP spid="178" grpId="0"/>
      <p:bldP spid="12" grpId="0"/>
      <p:bldP spid="13" grpId="0"/>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vak 17"/>
          <p:cNvSpPr txBox="1"/>
          <p:nvPr/>
        </p:nvSpPr>
        <p:spPr>
          <a:xfrm>
            <a:off x="1988035" y="233270"/>
            <a:ext cx="5964390" cy="707886"/>
          </a:xfrm>
          <a:prstGeom prst="rect">
            <a:avLst/>
          </a:prstGeom>
          <a:noFill/>
        </p:spPr>
        <p:txBody>
          <a:bodyPr wrap="none" rtlCol="0">
            <a:spAutoFit/>
          </a:bodyPr>
          <a:lstStyle/>
          <a:p>
            <a:r>
              <a:rPr lang="en-US" sz="4000" b="1" dirty="0" smtClean="0">
                <a:latin typeface="Cambria" panose="02040503050406030204" pitchFamily="18" charset="0"/>
              </a:rPr>
              <a:t>A very Awesome review</a:t>
            </a:r>
            <a:endParaRPr lang="nl-BE" sz="4000" b="1" dirty="0">
              <a:latin typeface="Cambria" panose="02040503050406030204" pitchFamily="18" charset="0"/>
            </a:endParaRPr>
          </a:p>
        </p:txBody>
      </p:sp>
      <p:sp>
        <p:nvSpPr>
          <p:cNvPr id="19" name="Tekstvak 18"/>
          <p:cNvSpPr txBox="1"/>
          <p:nvPr/>
        </p:nvSpPr>
        <p:spPr>
          <a:xfrm>
            <a:off x="4359126" y="941156"/>
            <a:ext cx="3431067" cy="400110"/>
          </a:xfrm>
          <a:prstGeom prst="rect">
            <a:avLst/>
          </a:prstGeom>
          <a:noFill/>
        </p:spPr>
        <p:txBody>
          <a:bodyPr wrap="none" rtlCol="0">
            <a:spAutoFit/>
          </a:bodyPr>
          <a:lstStyle/>
          <a:p>
            <a:r>
              <a:rPr lang="en-US" sz="2000" i="1" dirty="0" smtClean="0">
                <a:latin typeface="Cambria" panose="02040503050406030204" pitchFamily="18" charset="0"/>
              </a:rPr>
              <a:t>by</a:t>
            </a:r>
            <a:r>
              <a:rPr lang="en-US" sz="2000" b="1" i="1" dirty="0" smtClean="0">
                <a:latin typeface="Cambria" panose="02040503050406030204" pitchFamily="18" charset="0"/>
              </a:rPr>
              <a:t> Some Very Smart People</a:t>
            </a:r>
            <a:r>
              <a:rPr lang="en-US" sz="2000" b="1" dirty="0" smtClean="0">
                <a:latin typeface="Cambria" panose="02040503050406030204" pitchFamily="18" charset="0"/>
              </a:rPr>
              <a:t> *</a:t>
            </a:r>
            <a:endParaRPr lang="nl-BE" sz="2000" b="1" i="1" dirty="0">
              <a:latin typeface="Cambria" panose="02040503050406030204" pitchFamily="18" charset="0"/>
            </a:endParaRPr>
          </a:p>
        </p:txBody>
      </p:sp>
      <p:sp>
        <p:nvSpPr>
          <p:cNvPr id="20" name="Tekstvak 19"/>
          <p:cNvSpPr txBox="1"/>
          <p:nvPr/>
        </p:nvSpPr>
        <p:spPr>
          <a:xfrm>
            <a:off x="6022096" y="6410622"/>
            <a:ext cx="2836995" cy="338554"/>
          </a:xfrm>
          <a:prstGeom prst="rect">
            <a:avLst/>
          </a:prstGeom>
          <a:noFill/>
        </p:spPr>
        <p:txBody>
          <a:bodyPr wrap="none" rtlCol="0">
            <a:spAutoFit/>
          </a:bodyPr>
          <a:lstStyle/>
          <a:p>
            <a:r>
              <a:rPr lang="en-US" sz="1600" i="1" dirty="0" smtClean="0">
                <a:latin typeface="Cambria" panose="02040503050406030204" pitchFamily="18" charset="0"/>
              </a:rPr>
              <a:t>* Not the guys who scooped Jan</a:t>
            </a:r>
            <a:endParaRPr lang="nl-BE" sz="1600" i="1" dirty="0">
              <a:latin typeface="Cambria" panose="02040503050406030204" pitchFamily="18" charset="0"/>
            </a:endParaRPr>
          </a:p>
        </p:txBody>
      </p:sp>
      <p:sp>
        <p:nvSpPr>
          <p:cNvPr id="21" name="Tekstvak 20"/>
          <p:cNvSpPr txBox="1"/>
          <p:nvPr/>
        </p:nvSpPr>
        <p:spPr>
          <a:xfrm>
            <a:off x="164880" y="1887092"/>
            <a:ext cx="3921698" cy="2031325"/>
          </a:xfrm>
          <a:prstGeom prst="rect">
            <a:avLst/>
          </a:prstGeom>
          <a:noFill/>
        </p:spPr>
        <p:txBody>
          <a:bodyPr wrap="square" rtlCol="0">
            <a:spAutoFit/>
          </a:bodyPr>
          <a:lstStyle/>
          <a:p>
            <a:r>
              <a:rPr lang="en-US" i="1" dirty="0">
                <a:latin typeface="Cambria" panose="02040503050406030204" pitchFamily="18" charset="0"/>
              </a:rPr>
              <a:t> </a:t>
            </a:r>
            <a:r>
              <a:rPr lang="en-US" i="1" dirty="0" smtClean="0">
                <a:latin typeface="Cambria" panose="02040503050406030204" pitchFamily="18" charset="0"/>
              </a:rPr>
              <a:t>      Even in the first paragraph this text is sure to contain some very awesome information gathered from some similarly awesome sources. By reading this text you are certain to increase your insight in your </a:t>
            </a:r>
            <a:r>
              <a:rPr lang="en-US" i="1" dirty="0" err="1" smtClean="0">
                <a:latin typeface="Cambria" panose="02040503050406030204" pitchFamily="18" charset="0"/>
              </a:rPr>
              <a:t>undoubtably</a:t>
            </a:r>
            <a:r>
              <a:rPr lang="en-US" i="1" dirty="0" smtClean="0">
                <a:latin typeface="Cambria" panose="02040503050406030204" pitchFamily="18" charset="0"/>
              </a:rPr>
              <a:t> awesome research topic.</a:t>
            </a:r>
          </a:p>
        </p:txBody>
      </p:sp>
      <p:sp>
        <p:nvSpPr>
          <p:cNvPr id="5" name="Rechthoek 4"/>
          <p:cNvSpPr/>
          <p:nvPr/>
        </p:nvSpPr>
        <p:spPr>
          <a:xfrm>
            <a:off x="4572000" y="1872602"/>
            <a:ext cx="4572000" cy="646331"/>
          </a:xfrm>
          <a:prstGeom prst="rect">
            <a:avLst/>
          </a:prstGeom>
        </p:spPr>
        <p:txBody>
          <a:bodyPr>
            <a:spAutoFit/>
          </a:bodyPr>
          <a:lstStyle/>
          <a:p>
            <a:r>
              <a:rPr lang="nl-BE" i="1" dirty="0" err="1" smtClean="0">
                <a:latin typeface="Cambria" panose="02040503050406030204" pitchFamily="18" charset="0"/>
              </a:rPr>
              <a:t>improve</a:t>
            </a:r>
            <a:r>
              <a:rPr lang="nl-BE" i="1" dirty="0" smtClean="0">
                <a:latin typeface="Cambria" panose="02040503050406030204" pitchFamily="18" charset="0"/>
              </a:rPr>
              <a:t> </a:t>
            </a:r>
            <a:r>
              <a:rPr lang="nl-BE" i="1" dirty="0" err="1" smtClean="0">
                <a:latin typeface="Cambria" panose="02040503050406030204" pitchFamily="18" charset="0"/>
              </a:rPr>
              <a:t>the</a:t>
            </a:r>
            <a:r>
              <a:rPr lang="en-US" i="1" dirty="0">
                <a:latin typeface="Cambria" panose="02040503050406030204" pitchFamily="18" charset="0"/>
              </a:rPr>
              <a:t> </a:t>
            </a:r>
            <a:r>
              <a:rPr lang="nl-BE" i="1" dirty="0" smtClean="0">
                <a:latin typeface="Cambria" panose="02040503050406030204" pitchFamily="18" charset="0"/>
              </a:rPr>
              <a:t>model </a:t>
            </a:r>
            <a:r>
              <a:rPr lang="nl-BE" i="1" dirty="0" err="1" smtClean="0">
                <a:latin typeface="Cambria" panose="02040503050406030204" pitchFamily="18" charset="0"/>
              </a:rPr>
              <a:t>previously</a:t>
            </a:r>
            <a:r>
              <a:rPr lang="nl-BE" i="1" dirty="0" smtClean="0">
                <a:latin typeface="Cambria" panose="02040503050406030204" pitchFamily="18" charset="0"/>
              </a:rPr>
              <a:t> </a:t>
            </a:r>
            <a:r>
              <a:rPr lang="nl-BE" i="1" dirty="0" err="1" smtClean="0">
                <a:latin typeface="Cambria" panose="02040503050406030204" pitchFamily="18" charset="0"/>
              </a:rPr>
              <a:t>proposed</a:t>
            </a:r>
            <a:r>
              <a:rPr lang="nl-BE" i="1" dirty="0" smtClean="0">
                <a:latin typeface="Cambria" panose="02040503050406030204" pitchFamily="18" charset="0"/>
              </a:rPr>
              <a:t> </a:t>
            </a:r>
            <a:r>
              <a:rPr lang="nl-BE" i="1" dirty="0" err="1" smtClean="0">
                <a:latin typeface="Cambria" panose="02040503050406030204" pitchFamily="18" charset="0"/>
              </a:rPr>
              <a:t>by</a:t>
            </a:r>
            <a:r>
              <a:rPr lang="nl-BE" i="1" dirty="0" smtClean="0">
                <a:latin typeface="Cambria" panose="02040503050406030204" pitchFamily="18" charset="0"/>
              </a:rPr>
              <a:t> SVSP et al. </a:t>
            </a:r>
            <a:endParaRPr lang="en-US" i="1" dirty="0" smtClean="0">
              <a:latin typeface="Cambria" panose="02040503050406030204" pitchFamily="18" charset="0"/>
            </a:endParaRPr>
          </a:p>
        </p:txBody>
      </p:sp>
      <p:sp>
        <p:nvSpPr>
          <p:cNvPr id="3" name="Rechthoek 2"/>
          <p:cNvSpPr/>
          <p:nvPr/>
        </p:nvSpPr>
        <p:spPr>
          <a:xfrm>
            <a:off x="164880" y="3918417"/>
            <a:ext cx="4572000" cy="1754326"/>
          </a:xfrm>
          <a:prstGeom prst="rect">
            <a:avLst/>
          </a:prstGeom>
        </p:spPr>
        <p:txBody>
          <a:bodyPr>
            <a:spAutoFit/>
          </a:bodyPr>
          <a:lstStyle/>
          <a:p>
            <a:r>
              <a:rPr lang="en-US" i="1" dirty="0" smtClean="0">
                <a:latin typeface="Cambria" panose="02040503050406030204" pitchFamily="18" charset="0"/>
              </a:rPr>
              <a:t>     Before we get to the awesome stuff there are however some slightly less awesome concepts we must introduce.</a:t>
            </a:r>
            <a:r>
              <a:rPr lang="nl-BE" i="1" dirty="0" smtClean="0">
                <a:latin typeface="Cambria" panose="02040503050406030204" pitchFamily="18" charset="0"/>
              </a:rPr>
              <a:t> </a:t>
            </a:r>
            <a:r>
              <a:rPr lang="nl-BE" i="1" dirty="0" err="1" smtClean="0">
                <a:latin typeface="Cambria" panose="02040503050406030204" pitchFamily="18" charset="0"/>
              </a:rPr>
              <a:t>This</a:t>
            </a:r>
            <a:r>
              <a:rPr lang="nl-BE" i="1" dirty="0" smtClean="0">
                <a:latin typeface="Cambria" panose="02040503050406030204" pitchFamily="18" charset="0"/>
              </a:rPr>
              <a:t>, </a:t>
            </a:r>
            <a:r>
              <a:rPr lang="nl-BE" i="1" dirty="0" err="1" smtClean="0">
                <a:latin typeface="Cambria" panose="02040503050406030204" pitchFamily="18" charset="0"/>
              </a:rPr>
              <a:t>amongst</a:t>
            </a:r>
            <a:r>
              <a:rPr lang="nl-BE" i="1" dirty="0" smtClean="0">
                <a:latin typeface="Cambria" panose="02040503050406030204" pitchFamily="18" charset="0"/>
              </a:rPr>
              <a:t> </a:t>
            </a:r>
            <a:r>
              <a:rPr lang="nl-BE" i="1" dirty="0" err="1" smtClean="0">
                <a:latin typeface="Cambria" panose="02040503050406030204" pitchFamily="18" charset="0"/>
              </a:rPr>
              <a:t>others</a:t>
            </a:r>
            <a:r>
              <a:rPr lang="nl-BE" i="1" dirty="0" smtClean="0">
                <a:latin typeface="Cambria" panose="02040503050406030204" pitchFamily="18" charset="0"/>
              </a:rPr>
              <a:t>, </a:t>
            </a:r>
            <a:r>
              <a:rPr lang="nl-BE" i="1" dirty="0" err="1" smtClean="0">
                <a:latin typeface="Cambria" panose="02040503050406030204" pitchFamily="18" charset="0"/>
              </a:rPr>
              <a:t>includes</a:t>
            </a:r>
            <a:r>
              <a:rPr lang="nl-BE" i="1" dirty="0" smtClean="0">
                <a:latin typeface="Cambria" panose="02040503050406030204" pitchFamily="18" charset="0"/>
              </a:rPr>
              <a:t> </a:t>
            </a:r>
            <a:r>
              <a:rPr lang="nl-BE" i="1" dirty="0" err="1" smtClean="0">
                <a:latin typeface="Cambria" panose="02040503050406030204" pitchFamily="18" charset="0"/>
              </a:rPr>
              <a:t>the</a:t>
            </a:r>
            <a:r>
              <a:rPr lang="nl-BE" i="1" dirty="0" smtClean="0">
                <a:latin typeface="Cambria" panose="02040503050406030204" pitchFamily="18" charset="0"/>
              </a:rPr>
              <a:t> </a:t>
            </a:r>
            <a:r>
              <a:rPr lang="nl-BE" i="1" dirty="0" err="1" smtClean="0">
                <a:latin typeface="Cambria" panose="02040503050406030204" pitchFamily="18" charset="0"/>
              </a:rPr>
              <a:t>degree</a:t>
            </a:r>
            <a:r>
              <a:rPr lang="nl-BE" i="1" dirty="0" smtClean="0">
                <a:latin typeface="Cambria" panose="02040503050406030204" pitchFamily="18" charset="0"/>
              </a:rPr>
              <a:t> of </a:t>
            </a:r>
            <a:r>
              <a:rPr lang="nl-BE" i="1" dirty="0" err="1" smtClean="0">
                <a:latin typeface="Cambria" panose="02040503050406030204" pitchFamily="18" charset="0"/>
              </a:rPr>
              <a:t>awesomeness</a:t>
            </a:r>
            <a:r>
              <a:rPr lang="nl-BE" i="1" dirty="0" smtClean="0">
                <a:latin typeface="Cambria" panose="02040503050406030204" pitchFamily="18" charset="0"/>
              </a:rPr>
              <a:t> </a:t>
            </a:r>
            <a:r>
              <a:rPr lang="nl-BE" i="1" dirty="0" err="1" smtClean="0">
                <a:latin typeface="Cambria" panose="02040503050406030204" pitchFamily="18" charset="0"/>
              </a:rPr>
              <a:t>for</a:t>
            </a:r>
            <a:r>
              <a:rPr lang="nl-BE" i="1" dirty="0" smtClean="0">
                <a:latin typeface="Cambria" panose="02040503050406030204" pitchFamily="18" charset="0"/>
              </a:rPr>
              <a:t> a </a:t>
            </a:r>
            <a:r>
              <a:rPr lang="nl-BE" i="1" dirty="0" err="1" smtClean="0">
                <a:latin typeface="Cambria" panose="02040503050406030204" pitchFamily="18" charset="0"/>
              </a:rPr>
              <a:t>given</a:t>
            </a:r>
            <a:r>
              <a:rPr lang="nl-BE" i="1" dirty="0" smtClean="0">
                <a:latin typeface="Cambria" panose="02040503050406030204" pitchFamily="18" charset="0"/>
              </a:rPr>
              <a:t> </a:t>
            </a:r>
            <a:r>
              <a:rPr lang="nl-BE" i="1" dirty="0" err="1" smtClean="0">
                <a:latin typeface="Cambria" panose="02040503050406030204" pitchFamily="18" charset="0"/>
              </a:rPr>
              <a:t>article</a:t>
            </a:r>
            <a:r>
              <a:rPr lang="nl-BE" i="1" dirty="0" smtClean="0">
                <a:latin typeface="Cambria" panose="02040503050406030204" pitchFamily="18" charset="0"/>
              </a:rPr>
              <a:t> Aa </a:t>
            </a:r>
            <a:r>
              <a:rPr lang="nl-BE" i="1" dirty="0" err="1" smtClean="0">
                <a:latin typeface="Cambria" panose="02040503050406030204" pitchFamily="18" charset="0"/>
              </a:rPr>
              <a:t>written</a:t>
            </a:r>
            <a:r>
              <a:rPr lang="nl-BE" i="1" dirty="0" smtClean="0">
                <a:latin typeface="Cambria" panose="02040503050406030204" pitchFamily="18" charset="0"/>
              </a:rPr>
              <a:t> </a:t>
            </a:r>
            <a:r>
              <a:rPr lang="nl-BE" i="1" dirty="0" err="1" smtClean="0">
                <a:latin typeface="Cambria" panose="02040503050406030204" pitchFamily="18" charset="0"/>
              </a:rPr>
              <a:t>by</a:t>
            </a:r>
            <a:r>
              <a:rPr lang="nl-BE" i="1" dirty="0" smtClean="0">
                <a:latin typeface="Cambria" panose="02040503050406030204" pitchFamily="18" charset="0"/>
              </a:rPr>
              <a:t> a </a:t>
            </a:r>
            <a:r>
              <a:rPr lang="nl-BE" i="1" dirty="0" err="1" smtClean="0">
                <a:latin typeface="Cambria" panose="02040503050406030204" pitchFamily="18" charset="0"/>
              </a:rPr>
              <a:t>given</a:t>
            </a:r>
            <a:r>
              <a:rPr lang="nl-BE" i="1" dirty="0" smtClean="0">
                <a:latin typeface="Cambria" panose="02040503050406030204" pitchFamily="18" charset="0"/>
              </a:rPr>
              <a:t> </a:t>
            </a:r>
            <a:r>
              <a:rPr lang="nl-BE" i="1" dirty="0" err="1" smtClean="0">
                <a:latin typeface="Cambria" panose="02040503050406030204" pitchFamily="18" charset="0"/>
              </a:rPr>
              <a:t>author</a:t>
            </a:r>
            <a:r>
              <a:rPr lang="nl-BE" i="1" dirty="0" smtClean="0">
                <a:latin typeface="Cambria" panose="02040503050406030204" pitchFamily="18" charset="0"/>
              </a:rPr>
              <a:t> </a:t>
            </a:r>
            <a:r>
              <a:rPr lang="nl-BE" i="1" dirty="0" err="1" smtClean="0">
                <a:latin typeface="Cambria" panose="02040503050406030204" pitchFamily="18" charset="0"/>
              </a:rPr>
              <a:t>Aw</a:t>
            </a:r>
            <a:r>
              <a:rPr lang="nl-BE" i="1" dirty="0" smtClean="0">
                <a:latin typeface="Cambria" panose="02040503050406030204" pitchFamily="18" charset="0"/>
              </a:rPr>
              <a:t>. We </a:t>
            </a:r>
            <a:r>
              <a:rPr lang="nl-BE" i="1" dirty="0" err="1" smtClean="0">
                <a:latin typeface="Cambria" panose="02040503050406030204" pitchFamily="18" charset="0"/>
              </a:rPr>
              <a:t>hereby</a:t>
            </a:r>
            <a:r>
              <a:rPr lang="nl-BE" i="1" dirty="0" smtClean="0">
                <a:latin typeface="Cambria" panose="02040503050406030204" pitchFamily="18" charset="0"/>
              </a:rPr>
              <a:t> take </a:t>
            </a:r>
            <a:r>
              <a:rPr lang="nl-BE" i="1" dirty="0" err="1" smtClean="0">
                <a:latin typeface="Cambria" panose="02040503050406030204" pitchFamily="18" charset="0"/>
              </a:rPr>
              <a:t>the</a:t>
            </a:r>
            <a:r>
              <a:rPr lang="nl-BE" i="1" dirty="0" smtClean="0">
                <a:latin typeface="Cambria" panose="02040503050406030204" pitchFamily="18" charset="0"/>
              </a:rPr>
              <a:t> chance </a:t>
            </a:r>
            <a:r>
              <a:rPr lang="nl-BE" i="1" dirty="0" err="1" smtClean="0">
                <a:latin typeface="Cambria" panose="02040503050406030204" pitchFamily="18" charset="0"/>
              </a:rPr>
              <a:t>to</a:t>
            </a:r>
            <a:endParaRPr lang="nl-BE" dirty="0"/>
          </a:p>
        </p:txBody>
      </p:sp>
      <p:grpSp>
        <p:nvGrpSpPr>
          <p:cNvPr id="9" name="Groep 8"/>
          <p:cNvGrpSpPr/>
          <p:nvPr/>
        </p:nvGrpSpPr>
        <p:grpSpPr>
          <a:xfrm>
            <a:off x="6878595" y="5840627"/>
            <a:ext cx="2265405" cy="1017373"/>
            <a:chOff x="6878595" y="5840627"/>
            <a:chExt cx="2265405" cy="1017373"/>
          </a:xfrm>
        </p:grpSpPr>
        <p:sp>
          <p:nvSpPr>
            <p:cNvPr id="10" name="Rechthoek 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1" name="Rechthoek 1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2" name="Rechthoek 1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3" name="Rechthoek 1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sp>
        <p:nvSpPr>
          <p:cNvPr id="14" name="Rechthoek 13"/>
          <p:cNvSpPr/>
          <p:nvPr/>
        </p:nvSpPr>
        <p:spPr>
          <a:xfrm>
            <a:off x="4578343" y="2140585"/>
            <a:ext cx="4572000" cy="1200329"/>
          </a:xfrm>
          <a:prstGeom prst="rect">
            <a:avLst/>
          </a:prstGeom>
        </p:spPr>
        <p:txBody>
          <a:bodyPr>
            <a:spAutoFit/>
          </a:bodyPr>
          <a:lstStyle/>
          <a:p>
            <a:r>
              <a:rPr lang="en-US" i="1" dirty="0" smtClean="0">
                <a:latin typeface="Cambria" panose="02040503050406030204" pitchFamily="18" charset="0"/>
              </a:rPr>
              <a:t>                      </a:t>
            </a:r>
            <a:r>
              <a:rPr lang="nl-BE" i="1" dirty="0" smtClean="0">
                <a:latin typeface="Cambria" panose="02040503050406030204" pitchFamily="18" charset="0"/>
              </a:rPr>
              <a:t>In </a:t>
            </a:r>
            <a:r>
              <a:rPr lang="nl-BE" i="1" dirty="0" err="1" smtClean="0">
                <a:latin typeface="Cambria" panose="02040503050406030204" pitchFamily="18" charset="0"/>
              </a:rPr>
              <a:t>this</a:t>
            </a:r>
            <a:r>
              <a:rPr lang="nl-BE" i="1" dirty="0" smtClean="0">
                <a:latin typeface="Cambria" panose="02040503050406030204" pitchFamily="18" charset="0"/>
              </a:rPr>
              <a:t> </a:t>
            </a:r>
            <a:r>
              <a:rPr lang="nl-BE" i="1" dirty="0" err="1" smtClean="0">
                <a:latin typeface="Cambria" panose="02040503050406030204" pitchFamily="18" charset="0"/>
              </a:rPr>
              <a:t>article</a:t>
            </a:r>
            <a:r>
              <a:rPr lang="nl-BE" i="1" dirty="0" smtClean="0">
                <a:latin typeface="Cambria" panose="02040503050406030204" pitchFamily="18" charset="0"/>
              </a:rPr>
              <a:t> Aa was </a:t>
            </a:r>
            <a:r>
              <a:rPr lang="nl-BE" i="1" dirty="0" err="1" smtClean="0">
                <a:latin typeface="Cambria" panose="02040503050406030204" pitchFamily="18" charset="0"/>
              </a:rPr>
              <a:t>defined</a:t>
            </a:r>
            <a:r>
              <a:rPr lang="nl-BE" i="1" dirty="0" smtClean="0">
                <a:latin typeface="Cambria" panose="02040503050406030204" pitchFamily="18" charset="0"/>
              </a:rPr>
              <a:t> as a </a:t>
            </a:r>
            <a:r>
              <a:rPr lang="nl-BE" i="1" dirty="0" err="1" smtClean="0">
                <a:latin typeface="Cambria" panose="02040503050406030204" pitchFamily="18" charset="0"/>
              </a:rPr>
              <a:t>function</a:t>
            </a:r>
            <a:r>
              <a:rPr lang="nl-BE" i="1" dirty="0" smtClean="0">
                <a:latin typeface="Cambria" panose="02040503050406030204" pitchFamily="18" charset="0"/>
              </a:rPr>
              <a:t> of </a:t>
            </a:r>
            <a:r>
              <a:rPr lang="nl-BE" i="1" dirty="0" err="1" smtClean="0">
                <a:latin typeface="Cambria" panose="02040503050406030204" pitchFamily="18" charset="0"/>
              </a:rPr>
              <a:t>Aw</a:t>
            </a:r>
            <a:r>
              <a:rPr lang="nl-BE" i="1" dirty="0" smtClean="0">
                <a:latin typeface="Cambria" panose="02040503050406030204" pitchFamily="18" charset="0"/>
              </a:rPr>
              <a:t>:</a:t>
            </a:r>
            <a:endParaRPr lang="en-US" i="1" dirty="0" smtClean="0">
              <a:latin typeface="Cambria" panose="02040503050406030204" pitchFamily="18" charset="0"/>
            </a:endParaRPr>
          </a:p>
          <a:p>
            <a:r>
              <a:rPr lang="en-US" i="1" dirty="0" smtClean="0">
                <a:latin typeface="Cambria" panose="02040503050406030204" pitchFamily="18" charset="0"/>
              </a:rPr>
              <a:t>	Aa = [Aw = 1]</a:t>
            </a:r>
          </a:p>
          <a:p>
            <a:endParaRPr lang="en-US" i="1" dirty="0" smtClean="0">
              <a:latin typeface="Cambria" panose="02040503050406030204" pitchFamily="18" charset="0"/>
            </a:endParaRPr>
          </a:p>
        </p:txBody>
      </p:sp>
    </p:spTree>
    <p:extLst>
      <p:ext uri="{BB962C8B-B14F-4D97-AF65-F5344CB8AC3E}">
        <p14:creationId xmlns:p14="http://schemas.microsoft.com/office/powerpoint/2010/main" val="1668234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4"/>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BE"/>
          </a:p>
        </p:txBody>
      </p:sp>
      <p:pic>
        <p:nvPicPr>
          <p:cNvPr id="3" name="Afbeelding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5309" y="1335865"/>
            <a:ext cx="6373381" cy="4186269"/>
          </a:xfrm>
          <a:prstGeom prst="rect">
            <a:avLst/>
          </a:prstGeom>
        </p:spPr>
      </p:pic>
    </p:spTree>
    <p:extLst>
      <p:ext uri="{BB962C8B-B14F-4D97-AF65-F5344CB8AC3E}">
        <p14:creationId xmlns:p14="http://schemas.microsoft.com/office/powerpoint/2010/main" val="1377572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1786755" y="4390963"/>
            <a:ext cx="5458867" cy="830997"/>
          </a:xfrm>
          <a:prstGeom prst="rect">
            <a:avLst/>
          </a:prstGeom>
        </p:spPr>
        <p:txBody>
          <a:bodyPr wrap="none">
            <a:spAutoFit/>
          </a:bodyPr>
          <a:lstStyle/>
          <a:p>
            <a:r>
              <a:rPr lang="en-US" sz="4800" b="1" dirty="0" smtClean="0">
                <a:latin typeface="Arial Black" panose="020B0A04020102020204" pitchFamily="34" charset="0"/>
              </a:rPr>
              <a:t>Queue Manager</a:t>
            </a:r>
            <a:endParaRPr lang="nl-BE" sz="4800" dirty="0"/>
          </a:p>
        </p:txBody>
      </p:sp>
      <p:sp>
        <p:nvSpPr>
          <p:cNvPr id="6" name="Rechthoek 5"/>
          <p:cNvSpPr/>
          <p:nvPr/>
        </p:nvSpPr>
        <p:spPr>
          <a:xfrm>
            <a:off x="1584105" y="1669534"/>
            <a:ext cx="5864169" cy="707886"/>
          </a:xfrm>
          <a:prstGeom prst="rect">
            <a:avLst/>
          </a:prstGeom>
        </p:spPr>
        <p:txBody>
          <a:bodyPr wrap="none">
            <a:spAutoFit/>
          </a:bodyPr>
          <a:lstStyle/>
          <a:p>
            <a:r>
              <a:rPr lang="en-US" sz="4000" b="1" dirty="0" smtClean="0">
                <a:latin typeface="Arial Black" panose="020B0A04020102020204" pitchFamily="34" charset="0"/>
              </a:rPr>
              <a:t>Time for automation</a:t>
            </a:r>
            <a:endParaRPr lang="nl-BE" sz="4000" dirty="0"/>
          </a:p>
        </p:txBody>
      </p:sp>
    </p:spTree>
    <p:extLst>
      <p:ext uri="{BB962C8B-B14F-4D97-AF65-F5344CB8AC3E}">
        <p14:creationId xmlns:p14="http://schemas.microsoft.com/office/powerpoint/2010/main" val="686294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0" nodeType="clickEffect">
                                  <p:stCondLst>
                                    <p:cond delay="0"/>
                                  </p:stCondLst>
                                  <p:childTnLst>
                                    <p:animEffect transition="out" filter="fade">
                                      <p:cBhvr>
                                        <p:cTn id="10" dur="500"/>
                                        <p:tgtEl>
                                          <p:spTgt spid="6"/>
                                        </p:tgtEl>
                                      </p:cBhvr>
                                    </p:animEffect>
                                    <p:set>
                                      <p:cBhvr>
                                        <p:cTn id="11" dur="1" fill="hold">
                                          <p:stCondLst>
                                            <p:cond delay="499"/>
                                          </p:stCondLst>
                                        </p:cTn>
                                        <p:tgtEl>
                                          <p:spTgt spid="6"/>
                                        </p:tgtEl>
                                        <p:attrNameLst>
                                          <p:attrName>style.visibility</p:attrName>
                                        </p:attrNameLst>
                                      </p:cBhvr>
                                      <p:to>
                                        <p:strVal val="hidden"/>
                                      </p:to>
                                    </p:set>
                                  </p:childTnLst>
                                </p:cTn>
                              </p:par>
                              <p:par>
                                <p:cTn id="12" presetID="42" presetClass="path" presetSubtype="0" accel="50000" decel="50000" fill="hold" grpId="0" nodeType="withEffect">
                                  <p:stCondLst>
                                    <p:cond delay="0"/>
                                  </p:stCondLst>
                                  <p:childTnLst>
                                    <p:animMotion origin="layout" path="M -3.61111E-6 -4.44444E-6 L 0.00296 -0.58842 " pathEditMode="relative" rAng="0" ptsTypes="AA">
                                      <p:cBhvr>
                                        <p:cTn id="13" dur="2000" fill="hold"/>
                                        <p:tgtEl>
                                          <p:spTgt spid="2"/>
                                        </p:tgtEl>
                                        <p:attrNameLst>
                                          <p:attrName>ppt_x</p:attrName>
                                          <p:attrName>ppt_y</p:attrName>
                                        </p:attrNameLst>
                                      </p:cBhvr>
                                      <p:rCtr x="139" y="-2942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1801269" y="355992"/>
            <a:ext cx="5458867" cy="830997"/>
          </a:xfrm>
          <a:prstGeom prst="rect">
            <a:avLst/>
          </a:prstGeom>
        </p:spPr>
        <p:txBody>
          <a:bodyPr wrap="none">
            <a:spAutoFit/>
          </a:bodyPr>
          <a:lstStyle/>
          <a:p>
            <a:r>
              <a:rPr lang="en-US" sz="4800" b="1" dirty="0" smtClean="0">
                <a:latin typeface="Arial Black" panose="020B0A04020102020204" pitchFamily="34" charset="0"/>
              </a:rPr>
              <a:t>Queue Manager</a:t>
            </a:r>
            <a:endParaRPr lang="nl-BE" sz="4800" dirty="0"/>
          </a:p>
        </p:txBody>
      </p:sp>
      <p:sp>
        <p:nvSpPr>
          <p:cNvPr id="6" name="Rechthoek 5"/>
          <p:cNvSpPr/>
          <p:nvPr/>
        </p:nvSpPr>
        <p:spPr>
          <a:xfrm>
            <a:off x="984532" y="1246737"/>
            <a:ext cx="2206053" cy="707886"/>
          </a:xfrm>
          <a:prstGeom prst="rect">
            <a:avLst/>
          </a:prstGeom>
        </p:spPr>
        <p:txBody>
          <a:bodyPr wrap="none">
            <a:spAutoFit/>
          </a:bodyPr>
          <a:lstStyle/>
          <a:p>
            <a:r>
              <a:rPr lang="en-US" sz="4000" b="1" dirty="0" smtClean="0">
                <a:latin typeface="Arial Black" panose="020B0A04020102020204" pitchFamily="34" charset="0"/>
              </a:rPr>
              <a:t>wien2k</a:t>
            </a:r>
            <a:endParaRPr lang="nl-BE" sz="4000" dirty="0"/>
          </a:p>
        </p:txBody>
      </p:sp>
      <p:sp>
        <p:nvSpPr>
          <p:cNvPr id="5" name="Rechthoek 4"/>
          <p:cNvSpPr/>
          <p:nvPr/>
        </p:nvSpPr>
        <p:spPr>
          <a:xfrm>
            <a:off x="732736" y="5888919"/>
            <a:ext cx="2775119" cy="707886"/>
          </a:xfrm>
          <a:prstGeom prst="rect">
            <a:avLst/>
          </a:prstGeom>
        </p:spPr>
        <p:txBody>
          <a:bodyPr wrap="none">
            <a:spAutoFit/>
          </a:bodyPr>
          <a:lstStyle/>
          <a:p>
            <a:r>
              <a:rPr lang="en-US" sz="4000" b="1" dirty="0" smtClean="0">
                <a:latin typeface="Arial Black" panose="020B0A04020102020204" pitchFamily="34" charset="0"/>
              </a:rPr>
              <a:t>Gaussian</a:t>
            </a:r>
            <a:endParaRPr lang="nl-BE" sz="4000" dirty="0"/>
          </a:p>
        </p:txBody>
      </p:sp>
      <p:pic>
        <p:nvPicPr>
          <p:cNvPr id="6146" name="Picture 2" descr="http://cms.mpi.univie.ac.at/vasp/vasp/img1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7349" y="2105046"/>
            <a:ext cx="2390557" cy="1305244"/>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http://www.gaussian.com/g_tech/g_ur/g09w_images/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3286" y="4060119"/>
            <a:ext cx="1533525" cy="1828800"/>
          </a:xfrm>
          <a:prstGeom prst="rect">
            <a:avLst/>
          </a:prstGeom>
          <a:noFill/>
          <a:extLst>
            <a:ext uri="{909E8E84-426E-40DD-AFC4-6F175D3DCCD1}">
              <a14:hiddenFill xmlns:a14="http://schemas.microsoft.com/office/drawing/2010/main">
                <a:solidFill>
                  <a:srgbClr val="FFFFFF"/>
                </a:solidFill>
              </a14:hiddenFill>
            </a:ext>
          </a:extLst>
        </p:spPr>
      </p:pic>
      <p:sp>
        <p:nvSpPr>
          <p:cNvPr id="4" name="Rechthoek 3"/>
          <p:cNvSpPr/>
          <p:nvPr/>
        </p:nvSpPr>
        <p:spPr>
          <a:xfrm>
            <a:off x="5551376" y="1246737"/>
            <a:ext cx="1694246" cy="707886"/>
          </a:xfrm>
          <a:prstGeom prst="rect">
            <a:avLst/>
          </a:prstGeom>
        </p:spPr>
        <p:txBody>
          <a:bodyPr wrap="none">
            <a:spAutoFit/>
          </a:bodyPr>
          <a:lstStyle/>
          <a:p>
            <a:r>
              <a:rPr lang="en-US" sz="4000" b="1" dirty="0" smtClean="0">
                <a:latin typeface="Arial Black" panose="020B0A04020102020204" pitchFamily="34" charset="0"/>
              </a:rPr>
              <a:t>VASP</a:t>
            </a:r>
            <a:endParaRPr lang="nl-BE" sz="4000" dirty="0"/>
          </a:p>
        </p:txBody>
      </p:sp>
      <p:pic>
        <p:nvPicPr>
          <p:cNvPr id="6152" name="Picture 8" descr="http://www.wien2k.at/img/wien2k_logo_1.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8897" y="2006891"/>
            <a:ext cx="1181100" cy="1323975"/>
          </a:xfrm>
          <a:prstGeom prst="rect">
            <a:avLst/>
          </a:prstGeom>
          <a:noFill/>
          <a:extLst>
            <a:ext uri="{909E8E84-426E-40DD-AFC4-6F175D3DCCD1}">
              <a14:hiddenFill xmlns:a14="http://schemas.microsoft.com/office/drawing/2010/main">
                <a:solidFill>
                  <a:srgbClr val="FFFFFF"/>
                </a:solidFill>
              </a14:hiddenFill>
            </a:ext>
          </a:extLst>
        </p:spPr>
      </p:pic>
      <p:sp>
        <p:nvSpPr>
          <p:cNvPr id="10" name="Rechthoek 9"/>
          <p:cNvSpPr/>
          <p:nvPr/>
        </p:nvSpPr>
        <p:spPr>
          <a:xfrm>
            <a:off x="5901057" y="5888919"/>
            <a:ext cx="1509901" cy="707886"/>
          </a:xfrm>
          <a:prstGeom prst="rect">
            <a:avLst/>
          </a:prstGeom>
        </p:spPr>
        <p:txBody>
          <a:bodyPr wrap="none">
            <a:spAutoFit/>
          </a:bodyPr>
          <a:lstStyle/>
          <a:p>
            <a:r>
              <a:rPr lang="en-US" sz="4000" b="1" dirty="0" smtClean="0">
                <a:latin typeface="Arial Black" panose="020B0A04020102020204" pitchFamily="34" charset="0"/>
              </a:rPr>
              <a:t>Next</a:t>
            </a:r>
            <a:endParaRPr lang="nl-BE" sz="4000" dirty="0"/>
          </a:p>
        </p:txBody>
      </p:sp>
      <p:sp>
        <p:nvSpPr>
          <p:cNvPr id="12" name="Rechthoek 11"/>
          <p:cNvSpPr/>
          <p:nvPr/>
        </p:nvSpPr>
        <p:spPr>
          <a:xfrm>
            <a:off x="6281547" y="4313833"/>
            <a:ext cx="748923" cy="1200329"/>
          </a:xfrm>
          <a:prstGeom prst="rect">
            <a:avLst/>
          </a:prstGeom>
        </p:spPr>
        <p:txBody>
          <a:bodyPr wrap="none">
            <a:spAutoFit/>
          </a:bodyPr>
          <a:lstStyle/>
          <a:p>
            <a:r>
              <a:rPr lang="en-US" sz="7200" b="1" dirty="0">
                <a:latin typeface="Arial Black" panose="020B0A04020102020204" pitchFamily="34" charset="0"/>
              </a:rPr>
              <a:t>?</a:t>
            </a:r>
            <a:endParaRPr lang="nl-BE" sz="7200" dirty="0"/>
          </a:p>
        </p:txBody>
      </p:sp>
    </p:spTree>
    <p:extLst>
      <p:ext uri="{BB962C8B-B14F-4D97-AF65-F5344CB8AC3E}">
        <p14:creationId xmlns:p14="http://schemas.microsoft.com/office/powerpoint/2010/main" val="2528481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52"/>
                                        </p:tgtEl>
                                        <p:attrNameLst>
                                          <p:attrName>style.visibility</p:attrName>
                                        </p:attrNameLst>
                                      </p:cBhvr>
                                      <p:to>
                                        <p:strVal val="visible"/>
                                      </p:to>
                                    </p:set>
                                    <p:animEffect transition="in" filter="fade">
                                      <p:cBhvr>
                                        <p:cTn id="7" dur="500"/>
                                        <p:tgtEl>
                                          <p:spTgt spid="615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par>
                                <p:cTn id="14" presetID="10" presetClass="entr" presetSubtype="0" fill="hold" nodeType="withEffect">
                                  <p:stCondLst>
                                    <p:cond delay="0"/>
                                  </p:stCondLst>
                                  <p:childTnLst>
                                    <p:set>
                                      <p:cBhvr>
                                        <p:cTn id="15" dur="1" fill="hold">
                                          <p:stCondLst>
                                            <p:cond delay="0"/>
                                          </p:stCondLst>
                                        </p:cTn>
                                        <p:tgtEl>
                                          <p:spTgt spid="6146"/>
                                        </p:tgtEl>
                                        <p:attrNameLst>
                                          <p:attrName>style.visibility</p:attrName>
                                        </p:attrNameLst>
                                      </p:cBhvr>
                                      <p:to>
                                        <p:strVal val="visible"/>
                                      </p:to>
                                    </p:set>
                                    <p:animEffect transition="in" filter="fade">
                                      <p:cBhvr>
                                        <p:cTn id="16" dur="500"/>
                                        <p:tgtEl>
                                          <p:spTgt spid="6146"/>
                                        </p:tgtEl>
                                      </p:cBhvr>
                                    </p:animEffect>
                                  </p:childTnLst>
                                </p:cTn>
                              </p:par>
                              <p:par>
                                <p:cTn id="17" presetID="10" presetClass="entr" presetSubtype="0" fill="hold" nodeType="withEffect">
                                  <p:stCondLst>
                                    <p:cond delay="0"/>
                                  </p:stCondLst>
                                  <p:childTnLst>
                                    <p:set>
                                      <p:cBhvr>
                                        <p:cTn id="18" dur="1" fill="hold">
                                          <p:stCondLst>
                                            <p:cond delay="0"/>
                                          </p:stCondLst>
                                        </p:cTn>
                                        <p:tgtEl>
                                          <p:spTgt spid="6150"/>
                                        </p:tgtEl>
                                        <p:attrNameLst>
                                          <p:attrName>style.visibility</p:attrName>
                                        </p:attrNameLst>
                                      </p:cBhvr>
                                      <p:to>
                                        <p:strVal val="visible"/>
                                      </p:to>
                                    </p:set>
                                    <p:animEffect transition="in" filter="fade">
                                      <p:cBhvr>
                                        <p:cTn id="19" dur="500"/>
                                        <p:tgtEl>
                                          <p:spTgt spid="615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P spid="4" grpId="0"/>
      <p:bldP spid="10" grpId="0"/>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ep 6"/>
          <p:cNvGrpSpPr/>
          <p:nvPr/>
        </p:nvGrpSpPr>
        <p:grpSpPr>
          <a:xfrm>
            <a:off x="2510971" y="2002972"/>
            <a:ext cx="3860800" cy="928914"/>
            <a:chOff x="2510971" y="2002972"/>
            <a:chExt cx="3860800" cy="928914"/>
          </a:xfrm>
        </p:grpSpPr>
        <p:sp>
          <p:nvSpPr>
            <p:cNvPr id="3" name="Rechthoek 2"/>
            <p:cNvSpPr/>
            <p:nvPr/>
          </p:nvSpPr>
          <p:spPr>
            <a:xfrm>
              <a:off x="2510971" y="2002972"/>
              <a:ext cx="3860800" cy="928914"/>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nl-BE"/>
            </a:p>
          </p:txBody>
        </p:sp>
        <p:sp>
          <p:nvSpPr>
            <p:cNvPr id="15" name="Tekstvak 14"/>
            <p:cNvSpPr txBox="1"/>
            <p:nvPr/>
          </p:nvSpPr>
          <p:spPr>
            <a:xfrm>
              <a:off x="3954527" y="2205819"/>
              <a:ext cx="973687" cy="523220"/>
            </a:xfrm>
            <a:prstGeom prst="rect">
              <a:avLst/>
            </a:prstGeom>
            <a:noFill/>
          </p:spPr>
          <p:txBody>
            <a:bodyPr wrap="square" rtlCol="0">
              <a:spAutoFit/>
            </a:bodyPr>
            <a:lstStyle/>
            <a:p>
              <a:r>
                <a:rPr lang="en-US" sz="2800" b="1" dirty="0" smtClean="0">
                  <a:latin typeface="Myriad Pro" panose="020B0503030403020204" pitchFamily="34" charset="0"/>
                </a:rPr>
                <a:t>Core</a:t>
              </a:r>
            </a:p>
          </p:txBody>
        </p:sp>
      </p:grpSp>
      <p:grpSp>
        <p:nvGrpSpPr>
          <p:cNvPr id="8" name="Groep 7"/>
          <p:cNvGrpSpPr/>
          <p:nvPr/>
        </p:nvGrpSpPr>
        <p:grpSpPr>
          <a:xfrm>
            <a:off x="2510971" y="3018970"/>
            <a:ext cx="3860800" cy="928914"/>
            <a:chOff x="2510971" y="2931886"/>
            <a:chExt cx="3860800" cy="928914"/>
          </a:xfrm>
          <a:solidFill>
            <a:schemeClr val="accent4">
              <a:lumMod val="60000"/>
              <a:lumOff val="40000"/>
            </a:schemeClr>
          </a:solidFill>
        </p:grpSpPr>
        <p:sp>
          <p:nvSpPr>
            <p:cNvPr id="13" name="Rechthoek 12"/>
            <p:cNvSpPr/>
            <p:nvPr/>
          </p:nvSpPr>
          <p:spPr>
            <a:xfrm>
              <a:off x="2510971" y="2931886"/>
              <a:ext cx="3860800" cy="928914"/>
            </a:xfrm>
            <a:prstGeom prst="rect">
              <a:avLst/>
            </a:prstGeom>
            <a:grp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6" name="Tekstvak 15"/>
            <p:cNvSpPr txBox="1"/>
            <p:nvPr/>
          </p:nvSpPr>
          <p:spPr>
            <a:xfrm>
              <a:off x="3667255" y="3134733"/>
              <a:ext cx="2055001" cy="523220"/>
            </a:xfrm>
            <a:prstGeom prst="rect">
              <a:avLst/>
            </a:prstGeom>
            <a:grpFill/>
          </p:spPr>
          <p:txBody>
            <a:bodyPr wrap="square" rtlCol="0">
              <a:spAutoFit/>
            </a:bodyPr>
            <a:lstStyle/>
            <a:p>
              <a:r>
                <a:rPr lang="en-US" sz="2800" b="1" dirty="0" smtClean="0">
                  <a:latin typeface="Myriad Pro" panose="020B0503030403020204" pitchFamily="34" charset="0"/>
                </a:rPr>
                <a:t>Software</a:t>
              </a:r>
            </a:p>
          </p:txBody>
        </p:sp>
      </p:grpSp>
      <p:grpSp>
        <p:nvGrpSpPr>
          <p:cNvPr id="9" name="Groep 8"/>
          <p:cNvGrpSpPr/>
          <p:nvPr/>
        </p:nvGrpSpPr>
        <p:grpSpPr>
          <a:xfrm>
            <a:off x="2510971" y="4049483"/>
            <a:ext cx="3860800" cy="928914"/>
            <a:chOff x="2510971" y="3860800"/>
            <a:chExt cx="3860800" cy="928914"/>
          </a:xfrm>
        </p:grpSpPr>
        <p:sp>
          <p:nvSpPr>
            <p:cNvPr id="14" name="Rechthoek 13"/>
            <p:cNvSpPr/>
            <p:nvPr/>
          </p:nvSpPr>
          <p:spPr>
            <a:xfrm>
              <a:off x="2510971" y="3860800"/>
              <a:ext cx="3860800" cy="92891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17" name="Tekstvak 16"/>
            <p:cNvSpPr txBox="1"/>
            <p:nvPr/>
          </p:nvSpPr>
          <p:spPr>
            <a:xfrm>
              <a:off x="3243325" y="4063647"/>
              <a:ext cx="2612573" cy="523220"/>
            </a:xfrm>
            <a:prstGeom prst="rect">
              <a:avLst/>
            </a:prstGeom>
            <a:noFill/>
          </p:spPr>
          <p:txBody>
            <a:bodyPr wrap="square" rtlCol="0">
              <a:spAutoFit/>
            </a:bodyPr>
            <a:lstStyle/>
            <a:p>
              <a:r>
                <a:rPr lang="en-US" sz="2800" b="1" dirty="0" smtClean="0">
                  <a:latin typeface="Myriad Pro" panose="020B0503030403020204" pitchFamily="34" charset="0"/>
                </a:rPr>
                <a:t>Error handling</a:t>
              </a:r>
            </a:p>
          </p:txBody>
        </p:sp>
      </p:grpSp>
      <p:sp>
        <p:nvSpPr>
          <p:cNvPr id="18" name="Rechthoek 17"/>
          <p:cNvSpPr/>
          <p:nvPr/>
        </p:nvSpPr>
        <p:spPr>
          <a:xfrm>
            <a:off x="2149613" y="355992"/>
            <a:ext cx="4510081" cy="830997"/>
          </a:xfrm>
          <a:prstGeom prst="rect">
            <a:avLst/>
          </a:prstGeom>
        </p:spPr>
        <p:txBody>
          <a:bodyPr wrap="none">
            <a:spAutoFit/>
          </a:bodyPr>
          <a:lstStyle/>
          <a:p>
            <a:r>
              <a:rPr lang="en-US" sz="4800" b="1" dirty="0" smtClean="0">
                <a:latin typeface="Arial Black" panose="020B0A04020102020204" pitchFamily="34" charset="0"/>
              </a:rPr>
              <a:t>The modules</a:t>
            </a:r>
            <a:endParaRPr lang="nl-BE" sz="4800" dirty="0"/>
          </a:p>
        </p:txBody>
      </p:sp>
    </p:spTree>
    <p:extLst>
      <p:ext uri="{BB962C8B-B14F-4D97-AF65-F5344CB8AC3E}">
        <p14:creationId xmlns:p14="http://schemas.microsoft.com/office/powerpoint/2010/main" val="3978413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1+#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1+#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nodeType="clickEffect">
                                  <p:stCondLst>
                                    <p:cond delay="0"/>
                                  </p:stCondLst>
                                  <p:childTnLst>
                                    <p:animEffect transition="out" filter="fade">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par>
                                <p:cTn id="26" presetID="10" presetClass="exit" presetSubtype="0" fill="hold" nodeType="withEffect">
                                  <p:stCondLst>
                                    <p:cond delay="0"/>
                                  </p:stCondLst>
                                  <p:childTnLst>
                                    <p:animEffect transition="out" filter="fade">
                                      <p:cBhvr>
                                        <p:cTn id="27" dur="500"/>
                                        <p:tgtEl>
                                          <p:spTgt spid="9"/>
                                        </p:tgtEl>
                                      </p:cBhvr>
                                    </p:animEffect>
                                    <p:set>
                                      <p:cBhvr>
                                        <p:cTn id="28" dur="1" fill="hold">
                                          <p:stCondLst>
                                            <p:cond delay="499"/>
                                          </p:stCondLst>
                                        </p:cTn>
                                        <p:tgtEl>
                                          <p:spTgt spid="9"/>
                                        </p:tgtEl>
                                        <p:attrNameLst>
                                          <p:attrName>style.visibility</p:attrName>
                                        </p:attrNameLst>
                                      </p:cBhvr>
                                      <p:to>
                                        <p:strVal val="hidden"/>
                                      </p:to>
                                    </p:set>
                                  </p:childTnLst>
                                </p:cTn>
                              </p:par>
                              <p:par>
                                <p:cTn id="29" presetID="10" presetClass="exit" presetSubtype="0" fill="hold" grpId="0" nodeType="withEffect">
                                  <p:stCondLst>
                                    <p:cond delay="0"/>
                                  </p:stCondLst>
                                  <p:childTnLst>
                                    <p:animEffect transition="out" filter="fade">
                                      <p:cBhvr>
                                        <p:cTn id="30" dur="500"/>
                                        <p:tgtEl>
                                          <p:spTgt spid="18"/>
                                        </p:tgtEl>
                                      </p:cBhvr>
                                    </p:animEffect>
                                    <p:set>
                                      <p:cBhvr>
                                        <p:cTn id="31" dur="1" fill="hold">
                                          <p:stCondLst>
                                            <p:cond delay="499"/>
                                          </p:stCondLst>
                                        </p:cTn>
                                        <p:tgtEl>
                                          <p:spTgt spid="18"/>
                                        </p:tgtEl>
                                        <p:attrNameLst>
                                          <p:attrName>style.visibility</p:attrName>
                                        </p:attrNameLst>
                                      </p:cBhvr>
                                      <p:to>
                                        <p:strVal val="hidden"/>
                                      </p:to>
                                    </p:set>
                                  </p:childTnLst>
                                </p:cTn>
                              </p:par>
                              <p:par>
                                <p:cTn id="32" presetID="10" presetClass="exit" presetSubtype="0" fill="hold" grpId="1" nodeType="withEffect">
                                  <p:stCondLst>
                                    <p:cond delay="0"/>
                                  </p:stCondLst>
                                  <p:childTnLst>
                                    <p:animEffect transition="out" filter="fade">
                                      <p:cBhvr>
                                        <p:cTn id="33" dur="500"/>
                                        <p:tgtEl>
                                          <p:spTgt spid="18"/>
                                        </p:tgtEl>
                                      </p:cBhvr>
                                    </p:animEffect>
                                    <p:set>
                                      <p:cBhvr>
                                        <p:cTn id="34"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8"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2510971" y="2002972"/>
            <a:ext cx="3860800" cy="928914"/>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nl-BE"/>
          </a:p>
        </p:txBody>
      </p:sp>
      <p:sp>
        <p:nvSpPr>
          <p:cNvPr id="15" name="Tekstvak 14"/>
          <p:cNvSpPr txBox="1"/>
          <p:nvPr/>
        </p:nvSpPr>
        <p:spPr>
          <a:xfrm>
            <a:off x="3954527" y="2205819"/>
            <a:ext cx="973687" cy="523220"/>
          </a:xfrm>
          <a:prstGeom prst="rect">
            <a:avLst/>
          </a:prstGeom>
          <a:noFill/>
        </p:spPr>
        <p:txBody>
          <a:bodyPr wrap="square" rtlCol="0">
            <a:spAutoFit/>
          </a:bodyPr>
          <a:lstStyle/>
          <a:p>
            <a:r>
              <a:rPr lang="en-US" sz="2800" b="1" dirty="0" smtClean="0">
                <a:latin typeface="Myriad Pro" panose="020B0503030403020204" pitchFamily="34" charset="0"/>
              </a:rPr>
              <a:t>Core</a:t>
            </a:r>
          </a:p>
        </p:txBody>
      </p:sp>
      <p:sp>
        <p:nvSpPr>
          <p:cNvPr id="19" name="Rechthoek 18"/>
          <p:cNvSpPr/>
          <p:nvPr/>
        </p:nvSpPr>
        <p:spPr>
          <a:xfrm>
            <a:off x="1791308" y="2037267"/>
            <a:ext cx="2061030" cy="89461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1" name="Tekstvak 10"/>
          <p:cNvSpPr txBox="1"/>
          <p:nvPr/>
        </p:nvSpPr>
        <p:spPr>
          <a:xfrm>
            <a:off x="2184400" y="2284521"/>
            <a:ext cx="1274846" cy="400110"/>
          </a:xfrm>
          <a:prstGeom prst="rect">
            <a:avLst/>
          </a:prstGeom>
          <a:noFill/>
        </p:spPr>
        <p:txBody>
          <a:bodyPr wrap="square" rtlCol="0">
            <a:spAutoFit/>
          </a:bodyPr>
          <a:lstStyle/>
          <a:p>
            <a:r>
              <a:rPr lang="en-US" sz="2000" b="1" dirty="0" smtClean="0">
                <a:latin typeface="Myriad Pro" panose="020B0503030403020204" pitchFamily="34" charset="0"/>
              </a:rPr>
              <a:t>Materials</a:t>
            </a:r>
          </a:p>
        </p:txBody>
      </p:sp>
      <p:sp>
        <p:nvSpPr>
          <p:cNvPr id="23" name="Rechthoek 22"/>
          <p:cNvSpPr/>
          <p:nvPr/>
        </p:nvSpPr>
        <p:spPr>
          <a:xfrm>
            <a:off x="4928214" y="2037267"/>
            <a:ext cx="2061030" cy="89461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24" name="Tekstvak 23"/>
          <p:cNvSpPr txBox="1"/>
          <p:nvPr/>
        </p:nvSpPr>
        <p:spPr>
          <a:xfrm>
            <a:off x="5321306" y="2284521"/>
            <a:ext cx="1377036" cy="400110"/>
          </a:xfrm>
          <a:prstGeom prst="rect">
            <a:avLst/>
          </a:prstGeom>
          <a:noFill/>
        </p:spPr>
        <p:txBody>
          <a:bodyPr wrap="square" rtlCol="0">
            <a:spAutoFit/>
          </a:bodyPr>
          <a:lstStyle/>
          <a:p>
            <a:r>
              <a:rPr lang="en-US" sz="2000" b="1" dirty="0" smtClean="0">
                <a:latin typeface="Myriad Pro" panose="020B0503030403020204" pitchFamily="34" charset="0"/>
              </a:rPr>
              <a:t>Templates</a:t>
            </a:r>
          </a:p>
        </p:txBody>
      </p:sp>
      <p:sp>
        <p:nvSpPr>
          <p:cNvPr id="25" name="Rechthoek 24"/>
          <p:cNvSpPr/>
          <p:nvPr/>
        </p:nvSpPr>
        <p:spPr>
          <a:xfrm>
            <a:off x="1791308" y="3179140"/>
            <a:ext cx="2061030" cy="89461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26" name="Tekstvak 25"/>
          <p:cNvSpPr txBox="1"/>
          <p:nvPr/>
        </p:nvSpPr>
        <p:spPr>
          <a:xfrm>
            <a:off x="2075543" y="3455422"/>
            <a:ext cx="1383703" cy="400110"/>
          </a:xfrm>
          <a:prstGeom prst="rect">
            <a:avLst/>
          </a:prstGeom>
          <a:noFill/>
        </p:spPr>
        <p:txBody>
          <a:bodyPr wrap="square" rtlCol="0">
            <a:spAutoFit/>
          </a:bodyPr>
          <a:lstStyle/>
          <a:p>
            <a:r>
              <a:rPr lang="en-US" sz="2000" b="1" dirty="0" smtClean="0">
                <a:latin typeface="Myriad Pro" panose="020B0503030403020204" pitchFamily="34" charset="0"/>
              </a:rPr>
              <a:t>Workflows</a:t>
            </a:r>
          </a:p>
        </p:txBody>
      </p:sp>
      <p:sp>
        <p:nvSpPr>
          <p:cNvPr id="27" name="Rechthoek 26"/>
          <p:cNvSpPr/>
          <p:nvPr/>
        </p:nvSpPr>
        <p:spPr>
          <a:xfrm>
            <a:off x="4928214" y="3179140"/>
            <a:ext cx="2061030" cy="89461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28" name="Tekstvak 27"/>
          <p:cNvSpPr txBox="1"/>
          <p:nvPr/>
        </p:nvSpPr>
        <p:spPr>
          <a:xfrm>
            <a:off x="5321306" y="3455422"/>
            <a:ext cx="1274846" cy="400110"/>
          </a:xfrm>
          <a:prstGeom prst="rect">
            <a:avLst/>
          </a:prstGeom>
          <a:noFill/>
        </p:spPr>
        <p:txBody>
          <a:bodyPr wrap="square" rtlCol="0">
            <a:spAutoFit/>
          </a:bodyPr>
          <a:lstStyle/>
          <a:p>
            <a:r>
              <a:rPr lang="en-US" sz="2000" b="1" dirty="0" smtClean="0">
                <a:latin typeface="Myriad Pro" panose="020B0503030403020204" pitchFamily="34" charset="0"/>
              </a:rPr>
              <a:t>Queues</a:t>
            </a:r>
          </a:p>
        </p:txBody>
      </p:sp>
    </p:spTree>
    <p:extLst>
      <p:ext uri="{BB962C8B-B14F-4D97-AF65-F5344CB8AC3E}">
        <p14:creationId xmlns:p14="http://schemas.microsoft.com/office/powerpoint/2010/main" val="4270652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3.88889E-6 -2.22222E-6 L 0.00157 -0.22014 " pathEditMode="relative" rAng="0" ptsTypes="AA">
                                      <p:cBhvr>
                                        <p:cTn id="6" dur="1700" fill="hold"/>
                                        <p:tgtEl>
                                          <p:spTgt spid="3"/>
                                        </p:tgtEl>
                                        <p:attrNameLst>
                                          <p:attrName>ppt_x</p:attrName>
                                          <p:attrName>ppt_y</p:attrName>
                                        </p:attrNameLst>
                                      </p:cBhvr>
                                      <p:rCtr x="69" y="-11019"/>
                                    </p:animMotion>
                                  </p:childTnLst>
                                </p:cTn>
                              </p:par>
                              <p:par>
                                <p:cTn id="7" presetID="42" presetClass="path" presetSubtype="0" accel="50000" decel="50000" fill="hold" grpId="1" nodeType="withEffect">
                                  <p:stCondLst>
                                    <p:cond delay="0"/>
                                  </p:stCondLst>
                                  <p:childTnLst>
                                    <p:animMotion origin="layout" path="M -2.77778E-7 -2.22222E-6 L -2.77778E-7 -0.21782 " pathEditMode="relative" rAng="0" ptsTypes="AA">
                                      <p:cBhvr>
                                        <p:cTn id="8" dur="1700" fill="hold"/>
                                        <p:tgtEl>
                                          <p:spTgt spid="15"/>
                                        </p:tgtEl>
                                        <p:attrNameLst>
                                          <p:attrName>ppt_x</p:attrName>
                                          <p:attrName>ppt_y</p:attrName>
                                        </p:attrNameLst>
                                      </p:cBhvr>
                                      <p:rCtr x="0" y="-10903"/>
                                    </p:animMotion>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1"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fade">
                                      <p:cBhvr>
                                        <p:cTn id="16" dur="500"/>
                                        <p:tgtEl>
                                          <p:spTgt spid="24"/>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fade">
                                      <p:cBhvr>
                                        <p:cTn id="19" dur="500"/>
                                        <p:tgtEl>
                                          <p:spTgt spid="26"/>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fade">
                                      <p:cBhvr>
                                        <p:cTn id="22" dur="500"/>
                                        <p:tgtEl>
                                          <p:spTgt spid="2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fade">
                                      <p:cBhvr>
                                        <p:cTn id="25" dur="500"/>
                                        <p:tgtEl>
                                          <p:spTgt spid="2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7"/>
                                        </p:tgtEl>
                                        <p:attrNameLst>
                                          <p:attrName>style.visibility</p:attrName>
                                        </p:attrNameLst>
                                      </p:cBhvr>
                                      <p:to>
                                        <p:strVal val="visible"/>
                                      </p:to>
                                    </p:set>
                                    <p:animEffect transition="in" filter="fade">
                                      <p:cBhvr>
                                        <p:cTn id="28" dur="500"/>
                                        <p:tgtEl>
                                          <p:spTgt spid="27"/>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fade">
                                      <p:cBhvr>
                                        <p:cTn id="31" dur="500"/>
                                        <p:tgtEl>
                                          <p:spTgt spid="25"/>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fade">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5" grpId="1"/>
      <p:bldP spid="19" grpId="0" animBg="1"/>
      <p:bldP spid="11" grpId="1"/>
      <p:bldP spid="23" grpId="0" animBg="1"/>
      <p:bldP spid="24" grpId="1"/>
      <p:bldP spid="25" grpId="0" animBg="1"/>
      <p:bldP spid="26" grpId="1"/>
      <p:bldP spid="27" grpId="0" animBg="1"/>
      <p:bldP spid="28"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0" y="0"/>
            <a:ext cx="9144000" cy="72571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BE"/>
          </a:p>
        </p:txBody>
      </p:sp>
      <p:sp>
        <p:nvSpPr>
          <p:cNvPr id="16" name="Tekstvak 15"/>
          <p:cNvSpPr txBox="1"/>
          <p:nvPr/>
        </p:nvSpPr>
        <p:spPr>
          <a:xfrm>
            <a:off x="166298" y="101247"/>
            <a:ext cx="3099416" cy="523220"/>
          </a:xfrm>
          <a:prstGeom prst="rect">
            <a:avLst/>
          </a:prstGeom>
          <a:noFill/>
        </p:spPr>
        <p:txBody>
          <a:bodyPr wrap="square" rtlCol="0">
            <a:spAutoFit/>
          </a:bodyPr>
          <a:lstStyle/>
          <a:p>
            <a:r>
              <a:rPr lang="en-US" sz="2800" dirty="0" smtClean="0">
                <a:solidFill>
                  <a:schemeClr val="tx1">
                    <a:lumMod val="50000"/>
                    <a:lumOff val="50000"/>
                  </a:schemeClr>
                </a:solidFill>
                <a:latin typeface="Myriad Pro" panose="020B0503030403020204" pitchFamily="34" charset="0"/>
              </a:rPr>
              <a:t>Queue manager</a:t>
            </a:r>
          </a:p>
        </p:txBody>
      </p:sp>
      <p:sp>
        <p:nvSpPr>
          <p:cNvPr id="17" name="Tekstvak 16"/>
          <p:cNvSpPr txBox="1"/>
          <p:nvPr/>
        </p:nvSpPr>
        <p:spPr>
          <a:xfrm>
            <a:off x="452647" y="118256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1</a:t>
            </a:r>
          </a:p>
        </p:txBody>
      </p:sp>
      <p:sp>
        <p:nvSpPr>
          <p:cNvPr id="18" name="Tekstvak 17"/>
          <p:cNvSpPr txBox="1"/>
          <p:nvPr/>
        </p:nvSpPr>
        <p:spPr>
          <a:xfrm>
            <a:off x="452647" y="158267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2</a:t>
            </a:r>
          </a:p>
        </p:txBody>
      </p:sp>
      <p:sp>
        <p:nvSpPr>
          <p:cNvPr id="20" name="Tekstvak 19"/>
          <p:cNvSpPr txBox="1"/>
          <p:nvPr/>
        </p:nvSpPr>
        <p:spPr>
          <a:xfrm>
            <a:off x="452647" y="198278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3</a:t>
            </a:r>
          </a:p>
        </p:txBody>
      </p:sp>
      <p:sp>
        <p:nvSpPr>
          <p:cNvPr id="21" name="Tekstvak 20"/>
          <p:cNvSpPr txBox="1"/>
          <p:nvPr/>
        </p:nvSpPr>
        <p:spPr>
          <a:xfrm>
            <a:off x="452647" y="238289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4</a:t>
            </a:r>
          </a:p>
        </p:txBody>
      </p:sp>
      <p:sp>
        <p:nvSpPr>
          <p:cNvPr id="22" name="Tekstvak 21"/>
          <p:cNvSpPr txBox="1"/>
          <p:nvPr/>
        </p:nvSpPr>
        <p:spPr>
          <a:xfrm>
            <a:off x="452647" y="278300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5</a:t>
            </a:r>
          </a:p>
        </p:txBody>
      </p:sp>
      <p:sp>
        <p:nvSpPr>
          <p:cNvPr id="31" name="Tekstvak 30"/>
          <p:cNvSpPr txBox="1"/>
          <p:nvPr/>
        </p:nvSpPr>
        <p:spPr>
          <a:xfrm>
            <a:off x="452647" y="318311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6</a:t>
            </a:r>
          </a:p>
        </p:txBody>
      </p:sp>
      <p:cxnSp>
        <p:nvCxnSpPr>
          <p:cNvPr id="6" name="Rechte verbindingslijn 5"/>
          <p:cNvCxnSpPr/>
          <p:nvPr/>
        </p:nvCxnSpPr>
        <p:spPr>
          <a:xfrm>
            <a:off x="1828800" y="1182561"/>
            <a:ext cx="0" cy="5145668"/>
          </a:xfrm>
          <a:prstGeom prst="line">
            <a:avLst/>
          </a:prstGeom>
        </p:spPr>
        <p:style>
          <a:lnRef idx="1">
            <a:schemeClr val="accent3"/>
          </a:lnRef>
          <a:fillRef idx="0">
            <a:schemeClr val="accent3"/>
          </a:fillRef>
          <a:effectRef idx="0">
            <a:schemeClr val="accent3"/>
          </a:effectRef>
          <a:fontRef idx="minor">
            <a:schemeClr val="tx1"/>
          </a:fontRef>
        </p:style>
      </p:cxnSp>
      <p:sp>
        <p:nvSpPr>
          <p:cNvPr id="7" name="Afgeronde rechthoek 6"/>
          <p:cNvSpPr/>
          <p:nvPr/>
        </p:nvSpPr>
        <p:spPr>
          <a:xfrm>
            <a:off x="3098800" y="1046892"/>
            <a:ext cx="1553028" cy="464458"/>
          </a:xfrm>
          <a:prstGeom prst="roundRect">
            <a:avLst/>
          </a:prstGeom>
          <a:solidFill>
            <a:schemeClr val="accent2"/>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nl-BE"/>
          </a:p>
        </p:txBody>
      </p:sp>
      <p:sp>
        <p:nvSpPr>
          <p:cNvPr id="32" name="Afgeronde rechthoek 31"/>
          <p:cNvSpPr/>
          <p:nvPr/>
        </p:nvSpPr>
        <p:spPr>
          <a:xfrm>
            <a:off x="4651828" y="1046846"/>
            <a:ext cx="1553028" cy="46445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nl-BE"/>
          </a:p>
        </p:txBody>
      </p:sp>
      <p:sp>
        <p:nvSpPr>
          <p:cNvPr id="33" name="Afgeronde rechthoek 32"/>
          <p:cNvSpPr/>
          <p:nvPr/>
        </p:nvSpPr>
        <p:spPr>
          <a:xfrm>
            <a:off x="6204856" y="1046846"/>
            <a:ext cx="1553028" cy="46445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34" name="Tekstvak 33"/>
          <p:cNvSpPr txBox="1"/>
          <p:nvPr/>
        </p:nvSpPr>
        <p:spPr>
          <a:xfrm>
            <a:off x="3211595" y="1079020"/>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Not started</a:t>
            </a:r>
          </a:p>
        </p:txBody>
      </p:sp>
      <p:sp>
        <p:nvSpPr>
          <p:cNvPr id="35" name="Tekstvak 34"/>
          <p:cNvSpPr txBox="1"/>
          <p:nvPr/>
        </p:nvSpPr>
        <p:spPr>
          <a:xfrm>
            <a:off x="4847460" y="1061314"/>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Running</a:t>
            </a:r>
          </a:p>
        </p:txBody>
      </p:sp>
      <p:sp>
        <p:nvSpPr>
          <p:cNvPr id="36" name="Tekstvak 35"/>
          <p:cNvSpPr txBox="1"/>
          <p:nvPr/>
        </p:nvSpPr>
        <p:spPr>
          <a:xfrm>
            <a:off x="6444030" y="1075782"/>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Finished</a:t>
            </a:r>
          </a:p>
        </p:txBody>
      </p:sp>
    </p:spTree>
    <p:extLst>
      <p:ext uri="{BB962C8B-B14F-4D97-AF65-F5344CB8AC3E}">
        <p14:creationId xmlns:p14="http://schemas.microsoft.com/office/powerpoint/2010/main" val="34596566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hthoek 11"/>
          <p:cNvSpPr/>
          <p:nvPr/>
        </p:nvSpPr>
        <p:spPr>
          <a:xfrm>
            <a:off x="452647" y="1182561"/>
            <a:ext cx="1376153" cy="40011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 name="Rechthoek 1"/>
          <p:cNvSpPr/>
          <p:nvPr/>
        </p:nvSpPr>
        <p:spPr>
          <a:xfrm>
            <a:off x="0" y="0"/>
            <a:ext cx="9144000" cy="72571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BE"/>
          </a:p>
        </p:txBody>
      </p:sp>
      <p:sp>
        <p:nvSpPr>
          <p:cNvPr id="16" name="Tekstvak 15"/>
          <p:cNvSpPr txBox="1"/>
          <p:nvPr/>
        </p:nvSpPr>
        <p:spPr>
          <a:xfrm>
            <a:off x="166298" y="101247"/>
            <a:ext cx="3099416" cy="523220"/>
          </a:xfrm>
          <a:prstGeom prst="rect">
            <a:avLst/>
          </a:prstGeom>
          <a:noFill/>
        </p:spPr>
        <p:txBody>
          <a:bodyPr wrap="square" rtlCol="0">
            <a:spAutoFit/>
          </a:bodyPr>
          <a:lstStyle/>
          <a:p>
            <a:r>
              <a:rPr lang="en-US" sz="2800" dirty="0" smtClean="0">
                <a:solidFill>
                  <a:schemeClr val="tx1">
                    <a:lumMod val="50000"/>
                    <a:lumOff val="50000"/>
                  </a:schemeClr>
                </a:solidFill>
                <a:latin typeface="Myriad Pro" panose="020B0503030403020204" pitchFamily="34" charset="0"/>
              </a:rPr>
              <a:t>Queue manager</a:t>
            </a:r>
          </a:p>
        </p:txBody>
      </p:sp>
      <p:sp>
        <p:nvSpPr>
          <p:cNvPr id="17" name="Tekstvak 16"/>
          <p:cNvSpPr txBox="1"/>
          <p:nvPr/>
        </p:nvSpPr>
        <p:spPr>
          <a:xfrm>
            <a:off x="452647" y="1182561"/>
            <a:ext cx="113697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1</a:t>
            </a:r>
          </a:p>
        </p:txBody>
      </p:sp>
      <p:sp>
        <p:nvSpPr>
          <p:cNvPr id="18" name="Tekstvak 17"/>
          <p:cNvSpPr txBox="1"/>
          <p:nvPr/>
        </p:nvSpPr>
        <p:spPr>
          <a:xfrm>
            <a:off x="452647" y="158267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2</a:t>
            </a:r>
          </a:p>
        </p:txBody>
      </p:sp>
      <p:sp>
        <p:nvSpPr>
          <p:cNvPr id="20" name="Tekstvak 19"/>
          <p:cNvSpPr txBox="1"/>
          <p:nvPr/>
        </p:nvSpPr>
        <p:spPr>
          <a:xfrm>
            <a:off x="452647" y="198278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3</a:t>
            </a:r>
          </a:p>
        </p:txBody>
      </p:sp>
      <p:sp>
        <p:nvSpPr>
          <p:cNvPr id="21" name="Tekstvak 20"/>
          <p:cNvSpPr txBox="1"/>
          <p:nvPr/>
        </p:nvSpPr>
        <p:spPr>
          <a:xfrm>
            <a:off x="452647" y="238289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4</a:t>
            </a:r>
          </a:p>
        </p:txBody>
      </p:sp>
      <p:sp>
        <p:nvSpPr>
          <p:cNvPr id="22" name="Tekstvak 21"/>
          <p:cNvSpPr txBox="1"/>
          <p:nvPr/>
        </p:nvSpPr>
        <p:spPr>
          <a:xfrm>
            <a:off x="452647" y="278300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5</a:t>
            </a:r>
          </a:p>
        </p:txBody>
      </p:sp>
      <p:sp>
        <p:nvSpPr>
          <p:cNvPr id="31" name="Tekstvak 30"/>
          <p:cNvSpPr txBox="1"/>
          <p:nvPr/>
        </p:nvSpPr>
        <p:spPr>
          <a:xfrm>
            <a:off x="452647" y="318311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6</a:t>
            </a:r>
          </a:p>
        </p:txBody>
      </p:sp>
      <p:cxnSp>
        <p:nvCxnSpPr>
          <p:cNvPr id="6" name="Rechte verbindingslijn 5"/>
          <p:cNvCxnSpPr/>
          <p:nvPr/>
        </p:nvCxnSpPr>
        <p:spPr>
          <a:xfrm>
            <a:off x="1828800" y="1182561"/>
            <a:ext cx="0" cy="5145668"/>
          </a:xfrm>
          <a:prstGeom prst="line">
            <a:avLst/>
          </a:prstGeom>
        </p:spPr>
        <p:style>
          <a:lnRef idx="1">
            <a:schemeClr val="accent3"/>
          </a:lnRef>
          <a:fillRef idx="0">
            <a:schemeClr val="accent3"/>
          </a:fillRef>
          <a:effectRef idx="0">
            <a:schemeClr val="accent3"/>
          </a:effectRef>
          <a:fontRef idx="minor">
            <a:schemeClr val="tx1"/>
          </a:fontRef>
        </p:style>
      </p:cxnSp>
      <p:sp>
        <p:nvSpPr>
          <p:cNvPr id="7" name="Afgeronde rechthoek 6"/>
          <p:cNvSpPr/>
          <p:nvPr/>
        </p:nvSpPr>
        <p:spPr>
          <a:xfrm>
            <a:off x="3098800" y="1046892"/>
            <a:ext cx="1553028" cy="464458"/>
          </a:xfrm>
          <a:prstGeom prst="roundRect">
            <a:avLst/>
          </a:prstGeom>
          <a:solidFill>
            <a:schemeClr val="accent2"/>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nl-BE"/>
          </a:p>
        </p:txBody>
      </p:sp>
      <p:sp>
        <p:nvSpPr>
          <p:cNvPr id="32" name="Afgeronde rechthoek 31"/>
          <p:cNvSpPr/>
          <p:nvPr/>
        </p:nvSpPr>
        <p:spPr>
          <a:xfrm>
            <a:off x="4651828" y="1046846"/>
            <a:ext cx="1553028" cy="46445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nl-BE"/>
          </a:p>
        </p:txBody>
      </p:sp>
      <p:sp>
        <p:nvSpPr>
          <p:cNvPr id="33" name="Afgeronde rechthoek 32"/>
          <p:cNvSpPr/>
          <p:nvPr/>
        </p:nvSpPr>
        <p:spPr>
          <a:xfrm>
            <a:off x="6204856" y="1046846"/>
            <a:ext cx="1553028" cy="46445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34" name="Tekstvak 33"/>
          <p:cNvSpPr txBox="1"/>
          <p:nvPr/>
        </p:nvSpPr>
        <p:spPr>
          <a:xfrm>
            <a:off x="3211595" y="1079020"/>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Not started</a:t>
            </a:r>
          </a:p>
        </p:txBody>
      </p:sp>
      <p:sp>
        <p:nvSpPr>
          <p:cNvPr id="35" name="Tekstvak 34"/>
          <p:cNvSpPr txBox="1"/>
          <p:nvPr/>
        </p:nvSpPr>
        <p:spPr>
          <a:xfrm>
            <a:off x="4847460" y="1061314"/>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Running</a:t>
            </a:r>
          </a:p>
        </p:txBody>
      </p:sp>
      <p:sp>
        <p:nvSpPr>
          <p:cNvPr id="36" name="Tekstvak 35"/>
          <p:cNvSpPr txBox="1"/>
          <p:nvPr/>
        </p:nvSpPr>
        <p:spPr>
          <a:xfrm>
            <a:off x="6444030" y="1075782"/>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Finished</a:t>
            </a:r>
          </a:p>
        </p:txBody>
      </p:sp>
      <p:sp>
        <p:nvSpPr>
          <p:cNvPr id="8" name="Rechthoek 7"/>
          <p:cNvSpPr/>
          <p:nvPr/>
        </p:nvSpPr>
        <p:spPr>
          <a:xfrm>
            <a:off x="2510971" y="1982782"/>
            <a:ext cx="5617028" cy="5068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cxnSp>
        <p:nvCxnSpPr>
          <p:cNvPr id="37" name="Rechte verbindingslijn 36"/>
          <p:cNvCxnSpPr/>
          <p:nvPr/>
        </p:nvCxnSpPr>
        <p:spPr>
          <a:xfrm flipH="1">
            <a:off x="2510971" y="1982781"/>
            <a:ext cx="5617028" cy="0"/>
          </a:xfrm>
          <a:prstGeom prst="line">
            <a:avLst/>
          </a:prstGeom>
        </p:spPr>
        <p:style>
          <a:lnRef idx="1">
            <a:schemeClr val="accent3"/>
          </a:lnRef>
          <a:fillRef idx="0">
            <a:schemeClr val="accent3"/>
          </a:fillRef>
          <a:effectRef idx="0">
            <a:schemeClr val="accent3"/>
          </a:effectRef>
          <a:fontRef idx="minor">
            <a:schemeClr val="tx1"/>
          </a:fontRef>
        </p:style>
      </p:cxnSp>
      <p:sp>
        <p:nvSpPr>
          <p:cNvPr id="39" name="Rechthoek 38"/>
          <p:cNvSpPr/>
          <p:nvPr/>
        </p:nvSpPr>
        <p:spPr>
          <a:xfrm>
            <a:off x="2510971" y="2503493"/>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41" name="Rechthoek 40"/>
          <p:cNvSpPr/>
          <p:nvPr/>
        </p:nvSpPr>
        <p:spPr>
          <a:xfrm>
            <a:off x="2510971" y="3258236"/>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43" name="Rechthoek 42"/>
          <p:cNvSpPr/>
          <p:nvPr/>
        </p:nvSpPr>
        <p:spPr>
          <a:xfrm>
            <a:off x="2510971" y="4012978"/>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45" name="Rechthoek 44"/>
          <p:cNvSpPr/>
          <p:nvPr/>
        </p:nvSpPr>
        <p:spPr>
          <a:xfrm>
            <a:off x="2510971" y="4767719"/>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47" name="Tekstvak 46"/>
          <p:cNvSpPr txBox="1"/>
          <p:nvPr/>
        </p:nvSpPr>
        <p:spPr>
          <a:xfrm>
            <a:off x="2634034" y="2008668"/>
            <a:ext cx="1263359" cy="400110"/>
          </a:xfrm>
          <a:prstGeom prst="rect">
            <a:avLst/>
          </a:prstGeom>
          <a:noFill/>
        </p:spPr>
        <p:txBody>
          <a:bodyPr wrap="square" rtlCol="0">
            <a:spAutoFit/>
          </a:bodyPr>
          <a:lstStyle/>
          <a:p>
            <a:r>
              <a:rPr lang="en-US" sz="2000" dirty="0" smtClean="0">
                <a:latin typeface="Myriad Pro" panose="020B0503030403020204" pitchFamily="34" charset="0"/>
              </a:rPr>
              <a:t>ID</a:t>
            </a:r>
          </a:p>
        </p:txBody>
      </p:sp>
      <p:sp>
        <p:nvSpPr>
          <p:cNvPr id="48" name="Tekstvak 47"/>
          <p:cNvSpPr txBox="1"/>
          <p:nvPr/>
        </p:nvSpPr>
        <p:spPr>
          <a:xfrm>
            <a:off x="3090771" y="2013751"/>
            <a:ext cx="1263359" cy="400110"/>
          </a:xfrm>
          <a:prstGeom prst="rect">
            <a:avLst/>
          </a:prstGeom>
          <a:noFill/>
        </p:spPr>
        <p:txBody>
          <a:bodyPr wrap="square" rtlCol="0">
            <a:spAutoFit/>
          </a:bodyPr>
          <a:lstStyle/>
          <a:p>
            <a:r>
              <a:rPr lang="en-US" sz="2000" dirty="0" smtClean="0">
                <a:latin typeface="Myriad Pro" panose="020B0503030403020204" pitchFamily="34" charset="0"/>
              </a:rPr>
              <a:t>Name</a:t>
            </a:r>
          </a:p>
        </p:txBody>
      </p:sp>
      <p:sp>
        <p:nvSpPr>
          <p:cNvPr id="49" name="Tekstvak 48"/>
          <p:cNvSpPr txBox="1"/>
          <p:nvPr/>
        </p:nvSpPr>
        <p:spPr>
          <a:xfrm>
            <a:off x="3889289" y="2027331"/>
            <a:ext cx="1263359" cy="400110"/>
          </a:xfrm>
          <a:prstGeom prst="rect">
            <a:avLst/>
          </a:prstGeom>
          <a:noFill/>
        </p:spPr>
        <p:txBody>
          <a:bodyPr wrap="square" rtlCol="0">
            <a:spAutoFit/>
          </a:bodyPr>
          <a:lstStyle/>
          <a:p>
            <a:r>
              <a:rPr lang="en-US" sz="2000" dirty="0" smtClean="0">
                <a:latin typeface="Myriad Pro" panose="020B0503030403020204" pitchFamily="34" charset="0"/>
              </a:rPr>
              <a:t>Material</a:t>
            </a:r>
          </a:p>
        </p:txBody>
      </p:sp>
      <p:sp>
        <p:nvSpPr>
          <p:cNvPr id="51" name="Tekstvak 50"/>
          <p:cNvSpPr txBox="1"/>
          <p:nvPr/>
        </p:nvSpPr>
        <p:spPr>
          <a:xfrm>
            <a:off x="5009781" y="2030576"/>
            <a:ext cx="1263359" cy="400110"/>
          </a:xfrm>
          <a:prstGeom prst="rect">
            <a:avLst/>
          </a:prstGeom>
          <a:noFill/>
        </p:spPr>
        <p:txBody>
          <a:bodyPr wrap="square" rtlCol="0">
            <a:spAutoFit/>
          </a:bodyPr>
          <a:lstStyle/>
          <a:p>
            <a:r>
              <a:rPr lang="en-US" sz="2000" dirty="0" smtClean="0">
                <a:latin typeface="Myriad Pro" panose="020B0503030403020204" pitchFamily="34" charset="0"/>
              </a:rPr>
              <a:t>Status</a:t>
            </a:r>
          </a:p>
        </p:txBody>
      </p:sp>
      <p:sp>
        <p:nvSpPr>
          <p:cNvPr id="52" name="Tekstvak 51"/>
          <p:cNvSpPr txBox="1"/>
          <p:nvPr/>
        </p:nvSpPr>
        <p:spPr>
          <a:xfrm>
            <a:off x="6683518" y="2032935"/>
            <a:ext cx="1263359" cy="400110"/>
          </a:xfrm>
          <a:prstGeom prst="rect">
            <a:avLst/>
          </a:prstGeom>
          <a:noFill/>
        </p:spPr>
        <p:txBody>
          <a:bodyPr wrap="square" rtlCol="0">
            <a:spAutoFit/>
          </a:bodyPr>
          <a:lstStyle/>
          <a:p>
            <a:r>
              <a:rPr lang="en-US" sz="2000" dirty="0" smtClean="0">
                <a:latin typeface="Myriad Pro" panose="020B0503030403020204" pitchFamily="34" charset="0"/>
              </a:rPr>
              <a:t>Start</a:t>
            </a:r>
          </a:p>
        </p:txBody>
      </p:sp>
      <p:sp>
        <p:nvSpPr>
          <p:cNvPr id="53" name="Tekstvak 52"/>
          <p:cNvSpPr txBox="1"/>
          <p:nvPr/>
        </p:nvSpPr>
        <p:spPr>
          <a:xfrm>
            <a:off x="7424886" y="2035050"/>
            <a:ext cx="1263359" cy="400110"/>
          </a:xfrm>
          <a:prstGeom prst="rect">
            <a:avLst/>
          </a:prstGeom>
          <a:noFill/>
        </p:spPr>
        <p:txBody>
          <a:bodyPr wrap="square" rtlCol="0">
            <a:spAutoFit/>
          </a:bodyPr>
          <a:lstStyle/>
          <a:p>
            <a:r>
              <a:rPr lang="en-US" sz="2000" dirty="0" smtClean="0">
                <a:latin typeface="Myriad Pro" panose="020B0503030403020204" pitchFamily="34" charset="0"/>
              </a:rPr>
              <a:t>End</a:t>
            </a:r>
          </a:p>
        </p:txBody>
      </p:sp>
      <p:sp>
        <p:nvSpPr>
          <p:cNvPr id="54" name="Rechthoek 53"/>
          <p:cNvSpPr/>
          <p:nvPr/>
        </p:nvSpPr>
        <p:spPr>
          <a:xfrm>
            <a:off x="2510971" y="5522460"/>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 name="Rechthoek 12"/>
          <p:cNvSpPr/>
          <p:nvPr/>
        </p:nvSpPr>
        <p:spPr>
          <a:xfrm>
            <a:off x="1739745" y="1200150"/>
            <a:ext cx="373742" cy="37110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4" name="Tekstvak 13"/>
          <p:cNvSpPr txBox="1"/>
          <p:nvPr/>
        </p:nvSpPr>
        <p:spPr>
          <a:xfrm>
            <a:off x="2634034" y="2673201"/>
            <a:ext cx="275421" cy="369332"/>
          </a:xfrm>
          <a:prstGeom prst="rect">
            <a:avLst/>
          </a:prstGeom>
          <a:noFill/>
        </p:spPr>
        <p:txBody>
          <a:bodyPr wrap="square" rtlCol="0">
            <a:spAutoFit/>
          </a:bodyPr>
          <a:lstStyle/>
          <a:p>
            <a:r>
              <a:rPr lang="en-US" b="1" dirty="0" smtClean="0"/>
              <a:t>1</a:t>
            </a:r>
            <a:endParaRPr lang="nl-BE" b="1" dirty="0"/>
          </a:p>
        </p:txBody>
      </p:sp>
      <p:sp>
        <p:nvSpPr>
          <p:cNvPr id="61" name="Tekstvak 60"/>
          <p:cNvSpPr txBox="1"/>
          <p:nvPr/>
        </p:nvSpPr>
        <p:spPr>
          <a:xfrm>
            <a:off x="2647889" y="3427940"/>
            <a:ext cx="275421" cy="369332"/>
          </a:xfrm>
          <a:prstGeom prst="rect">
            <a:avLst/>
          </a:prstGeom>
          <a:noFill/>
        </p:spPr>
        <p:txBody>
          <a:bodyPr wrap="square" rtlCol="0">
            <a:spAutoFit/>
          </a:bodyPr>
          <a:lstStyle/>
          <a:p>
            <a:r>
              <a:rPr lang="en-US" b="1" dirty="0" smtClean="0"/>
              <a:t>2</a:t>
            </a:r>
            <a:endParaRPr lang="nl-BE" b="1" dirty="0"/>
          </a:p>
        </p:txBody>
      </p:sp>
      <p:sp>
        <p:nvSpPr>
          <p:cNvPr id="62" name="Tekstvak 61"/>
          <p:cNvSpPr txBox="1"/>
          <p:nvPr/>
        </p:nvSpPr>
        <p:spPr>
          <a:xfrm>
            <a:off x="2634034" y="4187257"/>
            <a:ext cx="275421" cy="369332"/>
          </a:xfrm>
          <a:prstGeom prst="rect">
            <a:avLst/>
          </a:prstGeom>
          <a:noFill/>
        </p:spPr>
        <p:txBody>
          <a:bodyPr wrap="square" rtlCol="0">
            <a:spAutoFit/>
          </a:bodyPr>
          <a:lstStyle/>
          <a:p>
            <a:r>
              <a:rPr lang="en-US" b="1" dirty="0" smtClean="0"/>
              <a:t>3</a:t>
            </a:r>
            <a:endParaRPr lang="nl-BE" b="1" dirty="0"/>
          </a:p>
        </p:txBody>
      </p:sp>
      <p:sp>
        <p:nvSpPr>
          <p:cNvPr id="63" name="Tekstvak 62"/>
          <p:cNvSpPr txBox="1"/>
          <p:nvPr/>
        </p:nvSpPr>
        <p:spPr>
          <a:xfrm>
            <a:off x="2634034" y="4941996"/>
            <a:ext cx="275421" cy="369332"/>
          </a:xfrm>
          <a:prstGeom prst="rect">
            <a:avLst/>
          </a:prstGeom>
          <a:noFill/>
        </p:spPr>
        <p:txBody>
          <a:bodyPr wrap="square" rtlCol="0">
            <a:spAutoFit/>
          </a:bodyPr>
          <a:lstStyle/>
          <a:p>
            <a:r>
              <a:rPr lang="en-US" b="1" dirty="0" smtClean="0"/>
              <a:t>4</a:t>
            </a:r>
            <a:endParaRPr lang="nl-BE" b="1" dirty="0"/>
          </a:p>
        </p:txBody>
      </p:sp>
      <p:sp>
        <p:nvSpPr>
          <p:cNvPr id="64" name="Tekstvak 63"/>
          <p:cNvSpPr txBox="1"/>
          <p:nvPr/>
        </p:nvSpPr>
        <p:spPr>
          <a:xfrm>
            <a:off x="2647889" y="5696735"/>
            <a:ext cx="275421" cy="369332"/>
          </a:xfrm>
          <a:prstGeom prst="rect">
            <a:avLst/>
          </a:prstGeom>
          <a:noFill/>
        </p:spPr>
        <p:txBody>
          <a:bodyPr wrap="square" rtlCol="0">
            <a:spAutoFit/>
          </a:bodyPr>
          <a:lstStyle/>
          <a:p>
            <a:r>
              <a:rPr lang="en-US" b="1" dirty="0" smtClean="0"/>
              <a:t>5</a:t>
            </a:r>
            <a:endParaRPr lang="nl-BE" b="1" dirty="0"/>
          </a:p>
        </p:txBody>
      </p:sp>
      <p:sp>
        <p:nvSpPr>
          <p:cNvPr id="65" name="Tekstvak 64"/>
          <p:cNvSpPr txBox="1"/>
          <p:nvPr/>
        </p:nvSpPr>
        <p:spPr>
          <a:xfrm>
            <a:off x="5864154" y="2025751"/>
            <a:ext cx="1263359" cy="400110"/>
          </a:xfrm>
          <a:prstGeom prst="rect">
            <a:avLst/>
          </a:prstGeom>
          <a:noFill/>
        </p:spPr>
        <p:txBody>
          <a:bodyPr wrap="square" rtlCol="0">
            <a:spAutoFit/>
          </a:bodyPr>
          <a:lstStyle/>
          <a:p>
            <a:r>
              <a:rPr lang="en-US" sz="2000" dirty="0" smtClean="0">
                <a:latin typeface="Myriad Pro" panose="020B0503030403020204" pitchFamily="34" charset="0"/>
              </a:rPr>
              <a:t>Job ID</a:t>
            </a:r>
          </a:p>
        </p:txBody>
      </p:sp>
      <p:sp>
        <p:nvSpPr>
          <p:cNvPr id="66" name="Tekstvak 65"/>
          <p:cNvSpPr txBox="1"/>
          <p:nvPr/>
        </p:nvSpPr>
        <p:spPr>
          <a:xfrm>
            <a:off x="3002065" y="2673201"/>
            <a:ext cx="696723" cy="369332"/>
          </a:xfrm>
          <a:prstGeom prst="rect">
            <a:avLst/>
          </a:prstGeom>
          <a:noFill/>
        </p:spPr>
        <p:txBody>
          <a:bodyPr wrap="square" rtlCol="0">
            <a:spAutoFit/>
          </a:bodyPr>
          <a:lstStyle/>
          <a:p>
            <a:r>
              <a:rPr lang="en-US" b="1" dirty="0" smtClean="0"/>
              <a:t>Si-O</a:t>
            </a:r>
            <a:endParaRPr lang="nl-BE" b="1" dirty="0"/>
          </a:p>
        </p:txBody>
      </p:sp>
      <p:sp>
        <p:nvSpPr>
          <p:cNvPr id="67" name="Tekstvak 66"/>
          <p:cNvSpPr txBox="1"/>
          <p:nvPr/>
        </p:nvSpPr>
        <p:spPr>
          <a:xfrm>
            <a:off x="2999817" y="3433297"/>
            <a:ext cx="871434" cy="369332"/>
          </a:xfrm>
          <a:prstGeom prst="rect">
            <a:avLst/>
          </a:prstGeom>
          <a:noFill/>
        </p:spPr>
        <p:txBody>
          <a:bodyPr wrap="square" rtlCol="0">
            <a:spAutoFit/>
          </a:bodyPr>
          <a:lstStyle/>
          <a:p>
            <a:r>
              <a:rPr lang="en-US" b="1" dirty="0" smtClean="0"/>
              <a:t>MIL-49</a:t>
            </a:r>
            <a:endParaRPr lang="nl-BE" b="1" dirty="0"/>
          </a:p>
        </p:txBody>
      </p:sp>
      <p:sp>
        <p:nvSpPr>
          <p:cNvPr id="68" name="Tekstvak 67"/>
          <p:cNvSpPr txBox="1"/>
          <p:nvPr/>
        </p:nvSpPr>
        <p:spPr>
          <a:xfrm>
            <a:off x="3002065" y="4185458"/>
            <a:ext cx="696723" cy="369332"/>
          </a:xfrm>
          <a:prstGeom prst="rect">
            <a:avLst/>
          </a:prstGeom>
          <a:noFill/>
        </p:spPr>
        <p:txBody>
          <a:bodyPr wrap="square" rtlCol="0">
            <a:spAutoFit/>
          </a:bodyPr>
          <a:lstStyle/>
          <a:p>
            <a:r>
              <a:rPr lang="en-US" b="1" dirty="0" smtClean="0"/>
              <a:t>H2</a:t>
            </a:r>
            <a:endParaRPr lang="nl-BE" b="1" dirty="0"/>
          </a:p>
        </p:txBody>
      </p:sp>
      <p:sp>
        <p:nvSpPr>
          <p:cNvPr id="69" name="Tekstvak 68"/>
          <p:cNvSpPr txBox="1"/>
          <p:nvPr/>
        </p:nvSpPr>
        <p:spPr>
          <a:xfrm>
            <a:off x="3002065" y="4940197"/>
            <a:ext cx="871434" cy="369332"/>
          </a:xfrm>
          <a:prstGeom prst="rect">
            <a:avLst/>
          </a:prstGeom>
          <a:noFill/>
        </p:spPr>
        <p:txBody>
          <a:bodyPr wrap="square" rtlCol="0">
            <a:spAutoFit/>
          </a:bodyPr>
          <a:lstStyle/>
          <a:p>
            <a:r>
              <a:rPr lang="en-US" b="1" dirty="0" smtClean="0"/>
              <a:t>Cd surf</a:t>
            </a:r>
            <a:endParaRPr lang="nl-BE" b="1" dirty="0"/>
          </a:p>
        </p:txBody>
      </p:sp>
      <p:sp>
        <p:nvSpPr>
          <p:cNvPr id="70" name="Tekstvak 69"/>
          <p:cNvSpPr txBox="1"/>
          <p:nvPr/>
        </p:nvSpPr>
        <p:spPr>
          <a:xfrm>
            <a:off x="2999816" y="5690541"/>
            <a:ext cx="1140383" cy="369332"/>
          </a:xfrm>
          <a:prstGeom prst="rect">
            <a:avLst/>
          </a:prstGeom>
          <a:noFill/>
        </p:spPr>
        <p:txBody>
          <a:bodyPr wrap="square" rtlCol="0">
            <a:spAutoFit/>
          </a:bodyPr>
          <a:lstStyle/>
          <a:p>
            <a:r>
              <a:rPr lang="en-US" b="1" dirty="0" smtClean="0"/>
              <a:t>NaAlAsS4</a:t>
            </a:r>
            <a:endParaRPr lang="nl-BE" b="1" dirty="0"/>
          </a:p>
        </p:txBody>
      </p:sp>
      <p:sp>
        <p:nvSpPr>
          <p:cNvPr id="71" name="Tekstvak 70"/>
          <p:cNvSpPr txBox="1"/>
          <p:nvPr/>
        </p:nvSpPr>
        <p:spPr>
          <a:xfrm>
            <a:off x="4032596" y="2673201"/>
            <a:ext cx="814864" cy="369332"/>
          </a:xfrm>
          <a:prstGeom prst="rect">
            <a:avLst/>
          </a:prstGeom>
          <a:noFill/>
        </p:spPr>
        <p:txBody>
          <a:bodyPr wrap="square" rtlCol="0">
            <a:spAutoFit/>
          </a:bodyPr>
          <a:lstStyle/>
          <a:p>
            <a:r>
              <a:rPr lang="en-US" b="1" dirty="0" smtClean="0"/>
              <a:t>15111</a:t>
            </a:r>
            <a:endParaRPr lang="nl-BE" b="1" dirty="0"/>
          </a:p>
        </p:txBody>
      </p:sp>
      <p:sp>
        <p:nvSpPr>
          <p:cNvPr id="72" name="Tekstvak 71"/>
          <p:cNvSpPr txBox="1"/>
          <p:nvPr/>
        </p:nvSpPr>
        <p:spPr>
          <a:xfrm>
            <a:off x="4030348" y="3433297"/>
            <a:ext cx="871434" cy="369332"/>
          </a:xfrm>
          <a:prstGeom prst="rect">
            <a:avLst/>
          </a:prstGeom>
          <a:noFill/>
        </p:spPr>
        <p:txBody>
          <a:bodyPr wrap="square" rtlCol="0">
            <a:spAutoFit/>
          </a:bodyPr>
          <a:lstStyle/>
          <a:p>
            <a:r>
              <a:rPr lang="en-US" b="1" dirty="0" smtClean="0"/>
              <a:t>13459</a:t>
            </a:r>
            <a:endParaRPr lang="nl-BE" b="1" dirty="0"/>
          </a:p>
        </p:txBody>
      </p:sp>
      <p:sp>
        <p:nvSpPr>
          <p:cNvPr id="73" name="Tekstvak 72"/>
          <p:cNvSpPr txBox="1"/>
          <p:nvPr/>
        </p:nvSpPr>
        <p:spPr>
          <a:xfrm>
            <a:off x="4032596" y="4185458"/>
            <a:ext cx="814864" cy="369332"/>
          </a:xfrm>
          <a:prstGeom prst="rect">
            <a:avLst/>
          </a:prstGeom>
          <a:noFill/>
        </p:spPr>
        <p:txBody>
          <a:bodyPr wrap="square" rtlCol="0">
            <a:spAutoFit/>
          </a:bodyPr>
          <a:lstStyle/>
          <a:p>
            <a:r>
              <a:rPr lang="en-US" b="1" dirty="0" smtClean="0"/>
              <a:t>10001</a:t>
            </a:r>
            <a:endParaRPr lang="nl-BE" b="1" dirty="0"/>
          </a:p>
        </p:txBody>
      </p:sp>
      <p:sp>
        <p:nvSpPr>
          <p:cNvPr id="74" name="Tekstvak 73"/>
          <p:cNvSpPr txBox="1"/>
          <p:nvPr/>
        </p:nvSpPr>
        <p:spPr>
          <a:xfrm>
            <a:off x="4032596" y="4940197"/>
            <a:ext cx="871434" cy="369332"/>
          </a:xfrm>
          <a:prstGeom prst="rect">
            <a:avLst/>
          </a:prstGeom>
          <a:noFill/>
        </p:spPr>
        <p:txBody>
          <a:bodyPr wrap="square" rtlCol="0">
            <a:spAutoFit/>
          </a:bodyPr>
          <a:lstStyle/>
          <a:p>
            <a:r>
              <a:rPr lang="en-US" b="1" dirty="0" smtClean="0"/>
              <a:t>17984</a:t>
            </a:r>
            <a:endParaRPr lang="nl-BE" b="1" dirty="0"/>
          </a:p>
        </p:txBody>
      </p:sp>
      <p:sp>
        <p:nvSpPr>
          <p:cNvPr id="75" name="Tekstvak 74"/>
          <p:cNvSpPr txBox="1"/>
          <p:nvPr/>
        </p:nvSpPr>
        <p:spPr>
          <a:xfrm>
            <a:off x="4030347" y="5690541"/>
            <a:ext cx="1140383" cy="369332"/>
          </a:xfrm>
          <a:prstGeom prst="rect">
            <a:avLst/>
          </a:prstGeom>
          <a:noFill/>
        </p:spPr>
        <p:txBody>
          <a:bodyPr wrap="square" rtlCol="0">
            <a:spAutoFit/>
          </a:bodyPr>
          <a:lstStyle/>
          <a:p>
            <a:r>
              <a:rPr lang="en-US" b="1" dirty="0" smtClean="0"/>
              <a:t>16254</a:t>
            </a:r>
            <a:endParaRPr lang="nl-BE" b="1" dirty="0"/>
          </a:p>
        </p:txBody>
      </p:sp>
      <p:sp>
        <p:nvSpPr>
          <p:cNvPr id="76" name="Tekstvak 75"/>
          <p:cNvSpPr txBox="1"/>
          <p:nvPr/>
        </p:nvSpPr>
        <p:spPr>
          <a:xfrm>
            <a:off x="4971146" y="2667368"/>
            <a:ext cx="945693" cy="369332"/>
          </a:xfrm>
          <a:prstGeom prst="rect">
            <a:avLst/>
          </a:prstGeom>
          <a:noFill/>
        </p:spPr>
        <p:txBody>
          <a:bodyPr wrap="square" rtlCol="0">
            <a:spAutoFit/>
          </a:bodyPr>
          <a:lstStyle/>
          <a:p>
            <a:pPr algn="ctr"/>
            <a:r>
              <a:rPr lang="en-US" b="1" dirty="0" smtClean="0"/>
              <a:t>Waiting</a:t>
            </a:r>
            <a:endParaRPr lang="nl-BE" b="1" dirty="0"/>
          </a:p>
        </p:txBody>
      </p:sp>
      <p:sp>
        <p:nvSpPr>
          <p:cNvPr id="77" name="Tekstvak 76"/>
          <p:cNvSpPr txBox="1"/>
          <p:nvPr/>
        </p:nvSpPr>
        <p:spPr>
          <a:xfrm>
            <a:off x="4981904" y="3438517"/>
            <a:ext cx="987095" cy="369332"/>
          </a:xfrm>
          <a:prstGeom prst="rect">
            <a:avLst/>
          </a:prstGeom>
          <a:noFill/>
        </p:spPr>
        <p:txBody>
          <a:bodyPr wrap="square" rtlCol="0">
            <a:spAutoFit/>
          </a:bodyPr>
          <a:lstStyle/>
          <a:p>
            <a:r>
              <a:rPr lang="en-US" b="1" dirty="0" smtClean="0"/>
              <a:t>Waiting</a:t>
            </a:r>
            <a:endParaRPr lang="nl-BE" b="1" dirty="0"/>
          </a:p>
        </p:txBody>
      </p:sp>
      <p:sp>
        <p:nvSpPr>
          <p:cNvPr id="78" name="Tekstvak 77"/>
          <p:cNvSpPr txBox="1"/>
          <p:nvPr/>
        </p:nvSpPr>
        <p:spPr>
          <a:xfrm>
            <a:off x="4984153" y="4190678"/>
            <a:ext cx="984846" cy="646331"/>
          </a:xfrm>
          <a:prstGeom prst="rect">
            <a:avLst/>
          </a:prstGeom>
          <a:noFill/>
        </p:spPr>
        <p:txBody>
          <a:bodyPr wrap="square" rtlCol="0">
            <a:spAutoFit/>
          </a:bodyPr>
          <a:lstStyle/>
          <a:p>
            <a:r>
              <a:rPr lang="en-US" b="1" dirty="0" smtClean="0"/>
              <a:t>Waiting</a:t>
            </a:r>
            <a:endParaRPr lang="nl-BE" b="1" dirty="0" smtClean="0"/>
          </a:p>
          <a:p>
            <a:endParaRPr lang="nl-BE" b="1" dirty="0"/>
          </a:p>
        </p:txBody>
      </p:sp>
      <p:sp>
        <p:nvSpPr>
          <p:cNvPr id="79" name="Tekstvak 78"/>
          <p:cNvSpPr txBox="1"/>
          <p:nvPr/>
        </p:nvSpPr>
        <p:spPr>
          <a:xfrm>
            <a:off x="4984153" y="4945417"/>
            <a:ext cx="984846" cy="369332"/>
          </a:xfrm>
          <a:prstGeom prst="rect">
            <a:avLst/>
          </a:prstGeom>
          <a:noFill/>
        </p:spPr>
        <p:txBody>
          <a:bodyPr wrap="square" rtlCol="0">
            <a:spAutoFit/>
          </a:bodyPr>
          <a:lstStyle/>
          <a:p>
            <a:r>
              <a:rPr lang="en-US" b="1" dirty="0" smtClean="0"/>
              <a:t>Waiting</a:t>
            </a:r>
            <a:endParaRPr lang="nl-BE" b="1" dirty="0"/>
          </a:p>
        </p:txBody>
      </p:sp>
      <p:sp>
        <p:nvSpPr>
          <p:cNvPr id="80" name="Tekstvak 79"/>
          <p:cNvSpPr txBox="1"/>
          <p:nvPr/>
        </p:nvSpPr>
        <p:spPr>
          <a:xfrm>
            <a:off x="4981904" y="5695761"/>
            <a:ext cx="1140383" cy="369332"/>
          </a:xfrm>
          <a:prstGeom prst="rect">
            <a:avLst/>
          </a:prstGeom>
          <a:noFill/>
        </p:spPr>
        <p:txBody>
          <a:bodyPr wrap="square" rtlCol="0">
            <a:spAutoFit/>
          </a:bodyPr>
          <a:lstStyle/>
          <a:p>
            <a:r>
              <a:rPr lang="en-US" b="1" dirty="0" smtClean="0"/>
              <a:t>Waiting</a:t>
            </a:r>
            <a:endParaRPr lang="nl-BE" b="1" dirty="0" smtClean="0"/>
          </a:p>
        </p:txBody>
      </p:sp>
      <p:sp>
        <p:nvSpPr>
          <p:cNvPr id="81" name="Tekstvak 80"/>
          <p:cNvSpPr txBox="1"/>
          <p:nvPr/>
        </p:nvSpPr>
        <p:spPr>
          <a:xfrm>
            <a:off x="5915148" y="2671439"/>
            <a:ext cx="814864" cy="369332"/>
          </a:xfrm>
          <a:prstGeom prst="rect">
            <a:avLst/>
          </a:prstGeom>
          <a:noFill/>
        </p:spPr>
        <p:txBody>
          <a:bodyPr wrap="square" rtlCol="0">
            <a:spAutoFit/>
          </a:bodyPr>
          <a:lstStyle/>
          <a:p>
            <a:r>
              <a:rPr lang="en-US" b="1" dirty="0" smtClean="0"/>
              <a:t>15111</a:t>
            </a:r>
            <a:endParaRPr lang="nl-BE" b="1" dirty="0"/>
          </a:p>
        </p:txBody>
      </p:sp>
      <p:sp>
        <p:nvSpPr>
          <p:cNvPr id="82" name="Tekstvak 81"/>
          <p:cNvSpPr txBox="1"/>
          <p:nvPr/>
        </p:nvSpPr>
        <p:spPr>
          <a:xfrm>
            <a:off x="5912900" y="3431535"/>
            <a:ext cx="871434" cy="369332"/>
          </a:xfrm>
          <a:prstGeom prst="rect">
            <a:avLst/>
          </a:prstGeom>
          <a:noFill/>
        </p:spPr>
        <p:txBody>
          <a:bodyPr wrap="square" rtlCol="0">
            <a:spAutoFit/>
          </a:bodyPr>
          <a:lstStyle/>
          <a:p>
            <a:r>
              <a:rPr lang="en-US" b="1" dirty="0" smtClean="0"/>
              <a:t>13459</a:t>
            </a:r>
            <a:endParaRPr lang="nl-BE" b="1" dirty="0"/>
          </a:p>
        </p:txBody>
      </p:sp>
      <p:sp>
        <p:nvSpPr>
          <p:cNvPr id="83" name="Tekstvak 82"/>
          <p:cNvSpPr txBox="1"/>
          <p:nvPr/>
        </p:nvSpPr>
        <p:spPr>
          <a:xfrm>
            <a:off x="5915148" y="4183696"/>
            <a:ext cx="814864" cy="369332"/>
          </a:xfrm>
          <a:prstGeom prst="rect">
            <a:avLst/>
          </a:prstGeom>
          <a:noFill/>
        </p:spPr>
        <p:txBody>
          <a:bodyPr wrap="square" rtlCol="0">
            <a:spAutoFit/>
          </a:bodyPr>
          <a:lstStyle/>
          <a:p>
            <a:r>
              <a:rPr lang="en-US" b="1" dirty="0" smtClean="0"/>
              <a:t>10001</a:t>
            </a:r>
            <a:endParaRPr lang="nl-BE" b="1" dirty="0"/>
          </a:p>
        </p:txBody>
      </p:sp>
      <p:sp>
        <p:nvSpPr>
          <p:cNvPr id="84" name="Tekstvak 83"/>
          <p:cNvSpPr txBox="1"/>
          <p:nvPr/>
        </p:nvSpPr>
        <p:spPr>
          <a:xfrm>
            <a:off x="5915148" y="4938435"/>
            <a:ext cx="871434" cy="369332"/>
          </a:xfrm>
          <a:prstGeom prst="rect">
            <a:avLst/>
          </a:prstGeom>
          <a:noFill/>
        </p:spPr>
        <p:txBody>
          <a:bodyPr wrap="square" rtlCol="0">
            <a:spAutoFit/>
          </a:bodyPr>
          <a:lstStyle/>
          <a:p>
            <a:r>
              <a:rPr lang="en-US" b="1" dirty="0" smtClean="0"/>
              <a:t>17984</a:t>
            </a:r>
            <a:endParaRPr lang="nl-BE" b="1" dirty="0"/>
          </a:p>
        </p:txBody>
      </p:sp>
      <p:sp>
        <p:nvSpPr>
          <p:cNvPr id="85" name="Tekstvak 84"/>
          <p:cNvSpPr txBox="1"/>
          <p:nvPr/>
        </p:nvSpPr>
        <p:spPr>
          <a:xfrm>
            <a:off x="5912899" y="5688779"/>
            <a:ext cx="1140383" cy="369332"/>
          </a:xfrm>
          <a:prstGeom prst="rect">
            <a:avLst/>
          </a:prstGeom>
          <a:noFill/>
        </p:spPr>
        <p:txBody>
          <a:bodyPr wrap="square" rtlCol="0">
            <a:spAutoFit/>
          </a:bodyPr>
          <a:lstStyle/>
          <a:p>
            <a:r>
              <a:rPr lang="en-US" b="1" dirty="0" smtClean="0"/>
              <a:t>16254</a:t>
            </a:r>
            <a:endParaRPr lang="nl-BE" b="1" dirty="0"/>
          </a:p>
        </p:txBody>
      </p:sp>
      <p:sp>
        <p:nvSpPr>
          <p:cNvPr id="87" name="Rechthoek 86"/>
          <p:cNvSpPr/>
          <p:nvPr/>
        </p:nvSpPr>
        <p:spPr>
          <a:xfrm>
            <a:off x="2510971" y="2503493"/>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88" name="Rechthoek 87"/>
          <p:cNvSpPr/>
          <p:nvPr/>
        </p:nvSpPr>
        <p:spPr>
          <a:xfrm>
            <a:off x="2510971" y="3258236"/>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89" name="Rechthoek 88"/>
          <p:cNvSpPr/>
          <p:nvPr/>
        </p:nvSpPr>
        <p:spPr>
          <a:xfrm>
            <a:off x="2510971" y="4012978"/>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90" name="Rechthoek 89"/>
          <p:cNvSpPr/>
          <p:nvPr/>
        </p:nvSpPr>
        <p:spPr>
          <a:xfrm>
            <a:off x="2510971" y="4767719"/>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91" name="Rechthoek 90"/>
          <p:cNvSpPr/>
          <p:nvPr/>
        </p:nvSpPr>
        <p:spPr>
          <a:xfrm>
            <a:off x="2510971" y="5522460"/>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92" name="Tekstvak 91"/>
          <p:cNvSpPr txBox="1"/>
          <p:nvPr/>
        </p:nvSpPr>
        <p:spPr>
          <a:xfrm>
            <a:off x="2634034" y="2673201"/>
            <a:ext cx="275421" cy="369332"/>
          </a:xfrm>
          <a:prstGeom prst="rect">
            <a:avLst/>
          </a:prstGeom>
          <a:noFill/>
        </p:spPr>
        <p:txBody>
          <a:bodyPr wrap="square" rtlCol="0">
            <a:spAutoFit/>
          </a:bodyPr>
          <a:lstStyle/>
          <a:p>
            <a:r>
              <a:rPr lang="en-US" b="1" dirty="0" smtClean="0"/>
              <a:t>1</a:t>
            </a:r>
            <a:endParaRPr lang="nl-BE" b="1" dirty="0"/>
          </a:p>
        </p:txBody>
      </p:sp>
      <p:sp>
        <p:nvSpPr>
          <p:cNvPr id="93" name="Tekstvak 92"/>
          <p:cNvSpPr txBox="1"/>
          <p:nvPr/>
        </p:nvSpPr>
        <p:spPr>
          <a:xfrm>
            <a:off x="2647889" y="3427940"/>
            <a:ext cx="275421" cy="369332"/>
          </a:xfrm>
          <a:prstGeom prst="rect">
            <a:avLst/>
          </a:prstGeom>
          <a:noFill/>
        </p:spPr>
        <p:txBody>
          <a:bodyPr wrap="square" rtlCol="0">
            <a:spAutoFit/>
          </a:bodyPr>
          <a:lstStyle/>
          <a:p>
            <a:r>
              <a:rPr lang="en-US" b="1" dirty="0" smtClean="0"/>
              <a:t>2</a:t>
            </a:r>
            <a:endParaRPr lang="nl-BE" b="1" dirty="0"/>
          </a:p>
        </p:txBody>
      </p:sp>
      <p:sp>
        <p:nvSpPr>
          <p:cNvPr id="94" name="Tekstvak 93"/>
          <p:cNvSpPr txBox="1"/>
          <p:nvPr/>
        </p:nvSpPr>
        <p:spPr>
          <a:xfrm>
            <a:off x="2634034" y="4187257"/>
            <a:ext cx="275421" cy="369332"/>
          </a:xfrm>
          <a:prstGeom prst="rect">
            <a:avLst/>
          </a:prstGeom>
          <a:noFill/>
        </p:spPr>
        <p:txBody>
          <a:bodyPr wrap="square" rtlCol="0">
            <a:spAutoFit/>
          </a:bodyPr>
          <a:lstStyle/>
          <a:p>
            <a:r>
              <a:rPr lang="en-US" b="1" dirty="0" smtClean="0"/>
              <a:t>3</a:t>
            </a:r>
            <a:endParaRPr lang="nl-BE" b="1" dirty="0"/>
          </a:p>
        </p:txBody>
      </p:sp>
      <p:sp>
        <p:nvSpPr>
          <p:cNvPr id="95" name="Tekstvak 94"/>
          <p:cNvSpPr txBox="1"/>
          <p:nvPr/>
        </p:nvSpPr>
        <p:spPr>
          <a:xfrm>
            <a:off x="2634034" y="4941996"/>
            <a:ext cx="275421" cy="369332"/>
          </a:xfrm>
          <a:prstGeom prst="rect">
            <a:avLst/>
          </a:prstGeom>
          <a:noFill/>
        </p:spPr>
        <p:txBody>
          <a:bodyPr wrap="square" rtlCol="0">
            <a:spAutoFit/>
          </a:bodyPr>
          <a:lstStyle/>
          <a:p>
            <a:r>
              <a:rPr lang="en-US" b="1" dirty="0" smtClean="0"/>
              <a:t>4</a:t>
            </a:r>
            <a:endParaRPr lang="nl-BE" b="1" dirty="0"/>
          </a:p>
        </p:txBody>
      </p:sp>
      <p:sp>
        <p:nvSpPr>
          <p:cNvPr id="96" name="Tekstvak 95"/>
          <p:cNvSpPr txBox="1"/>
          <p:nvPr/>
        </p:nvSpPr>
        <p:spPr>
          <a:xfrm>
            <a:off x="2647889" y="5696735"/>
            <a:ext cx="275421" cy="369332"/>
          </a:xfrm>
          <a:prstGeom prst="rect">
            <a:avLst/>
          </a:prstGeom>
          <a:noFill/>
        </p:spPr>
        <p:txBody>
          <a:bodyPr wrap="square" rtlCol="0">
            <a:spAutoFit/>
          </a:bodyPr>
          <a:lstStyle/>
          <a:p>
            <a:r>
              <a:rPr lang="en-US" b="1" dirty="0" smtClean="0"/>
              <a:t>5</a:t>
            </a:r>
            <a:endParaRPr lang="nl-BE" b="1" dirty="0"/>
          </a:p>
        </p:txBody>
      </p:sp>
      <p:sp>
        <p:nvSpPr>
          <p:cNvPr id="97" name="Tekstvak 96"/>
          <p:cNvSpPr txBox="1"/>
          <p:nvPr/>
        </p:nvSpPr>
        <p:spPr>
          <a:xfrm>
            <a:off x="3002065" y="2673201"/>
            <a:ext cx="696723" cy="369332"/>
          </a:xfrm>
          <a:prstGeom prst="rect">
            <a:avLst/>
          </a:prstGeom>
          <a:noFill/>
        </p:spPr>
        <p:txBody>
          <a:bodyPr wrap="square" rtlCol="0">
            <a:spAutoFit/>
          </a:bodyPr>
          <a:lstStyle/>
          <a:p>
            <a:r>
              <a:rPr lang="en-US" b="1" dirty="0" smtClean="0"/>
              <a:t>Si-O</a:t>
            </a:r>
            <a:endParaRPr lang="nl-BE" b="1" dirty="0"/>
          </a:p>
        </p:txBody>
      </p:sp>
      <p:sp>
        <p:nvSpPr>
          <p:cNvPr id="98" name="Tekstvak 97"/>
          <p:cNvSpPr txBox="1"/>
          <p:nvPr/>
        </p:nvSpPr>
        <p:spPr>
          <a:xfrm>
            <a:off x="2999817" y="3433297"/>
            <a:ext cx="871434" cy="369332"/>
          </a:xfrm>
          <a:prstGeom prst="rect">
            <a:avLst/>
          </a:prstGeom>
          <a:noFill/>
        </p:spPr>
        <p:txBody>
          <a:bodyPr wrap="square" rtlCol="0">
            <a:spAutoFit/>
          </a:bodyPr>
          <a:lstStyle/>
          <a:p>
            <a:r>
              <a:rPr lang="en-US" b="1" dirty="0" smtClean="0"/>
              <a:t>MIL-49</a:t>
            </a:r>
            <a:endParaRPr lang="nl-BE" b="1" dirty="0"/>
          </a:p>
        </p:txBody>
      </p:sp>
      <p:sp>
        <p:nvSpPr>
          <p:cNvPr id="99" name="Tekstvak 98"/>
          <p:cNvSpPr txBox="1"/>
          <p:nvPr/>
        </p:nvSpPr>
        <p:spPr>
          <a:xfrm>
            <a:off x="3002065" y="4185458"/>
            <a:ext cx="696723" cy="369332"/>
          </a:xfrm>
          <a:prstGeom prst="rect">
            <a:avLst/>
          </a:prstGeom>
          <a:noFill/>
        </p:spPr>
        <p:txBody>
          <a:bodyPr wrap="square" rtlCol="0">
            <a:spAutoFit/>
          </a:bodyPr>
          <a:lstStyle/>
          <a:p>
            <a:r>
              <a:rPr lang="en-US" b="1" dirty="0" smtClean="0"/>
              <a:t>H2</a:t>
            </a:r>
            <a:endParaRPr lang="nl-BE" b="1" dirty="0"/>
          </a:p>
        </p:txBody>
      </p:sp>
      <p:sp>
        <p:nvSpPr>
          <p:cNvPr id="100" name="Tekstvak 99"/>
          <p:cNvSpPr txBox="1"/>
          <p:nvPr/>
        </p:nvSpPr>
        <p:spPr>
          <a:xfrm>
            <a:off x="3002065" y="4940197"/>
            <a:ext cx="871434" cy="369332"/>
          </a:xfrm>
          <a:prstGeom prst="rect">
            <a:avLst/>
          </a:prstGeom>
          <a:noFill/>
        </p:spPr>
        <p:txBody>
          <a:bodyPr wrap="square" rtlCol="0">
            <a:spAutoFit/>
          </a:bodyPr>
          <a:lstStyle/>
          <a:p>
            <a:r>
              <a:rPr lang="en-US" b="1" dirty="0" smtClean="0"/>
              <a:t>Cd surf</a:t>
            </a:r>
            <a:endParaRPr lang="nl-BE" b="1" dirty="0"/>
          </a:p>
        </p:txBody>
      </p:sp>
      <p:sp>
        <p:nvSpPr>
          <p:cNvPr id="101" name="Tekstvak 100"/>
          <p:cNvSpPr txBox="1"/>
          <p:nvPr/>
        </p:nvSpPr>
        <p:spPr>
          <a:xfrm>
            <a:off x="2999816" y="5690541"/>
            <a:ext cx="1140383" cy="369332"/>
          </a:xfrm>
          <a:prstGeom prst="rect">
            <a:avLst/>
          </a:prstGeom>
          <a:noFill/>
        </p:spPr>
        <p:txBody>
          <a:bodyPr wrap="square" rtlCol="0">
            <a:spAutoFit/>
          </a:bodyPr>
          <a:lstStyle/>
          <a:p>
            <a:r>
              <a:rPr lang="en-US" b="1" dirty="0" smtClean="0"/>
              <a:t>NaAlAsS4</a:t>
            </a:r>
            <a:endParaRPr lang="nl-BE" b="1" dirty="0"/>
          </a:p>
        </p:txBody>
      </p:sp>
      <p:sp>
        <p:nvSpPr>
          <p:cNvPr id="102" name="Tekstvak 101"/>
          <p:cNvSpPr txBox="1"/>
          <p:nvPr/>
        </p:nvSpPr>
        <p:spPr>
          <a:xfrm>
            <a:off x="4032596" y="2673201"/>
            <a:ext cx="814864" cy="369332"/>
          </a:xfrm>
          <a:prstGeom prst="rect">
            <a:avLst/>
          </a:prstGeom>
          <a:noFill/>
        </p:spPr>
        <p:txBody>
          <a:bodyPr wrap="square" rtlCol="0">
            <a:spAutoFit/>
          </a:bodyPr>
          <a:lstStyle/>
          <a:p>
            <a:r>
              <a:rPr lang="en-US" b="1" dirty="0" smtClean="0"/>
              <a:t>15111</a:t>
            </a:r>
            <a:endParaRPr lang="nl-BE" b="1" dirty="0"/>
          </a:p>
        </p:txBody>
      </p:sp>
      <p:sp>
        <p:nvSpPr>
          <p:cNvPr id="103" name="Tekstvak 102"/>
          <p:cNvSpPr txBox="1"/>
          <p:nvPr/>
        </p:nvSpPr>
        <p:spPr>
          <a:xfrm>
            <a:off x="4030348" y="3433297"/>
            <a:ext cx="871434" cy="369332"/>
          </a:xfrm>
          <a:prstGeom prst="rect">
            <a:avLst/>
          </a:prstGeom>
          <a:noFill/>
        </p:spPr>
        <p:txBody>
          <a:bodyPr wrap="square" rtlCol="0">
            <a:spAutoFit/>
          </a:bodyPr>
          <a:lstStyle/>
          <a:p>
            <a:r>
              <a:rPr lang="en-US" b="1" dirty="0" smtClean="0"/>
              <a:t>13459</a:t>
            </a:r>
            <a:endParaRPr lang="nl-BE" b="1" dirty="0"/>
          </a:p>
        </p:txBody>
      </p:sp>
      <p:sp>
        <p:nvSpPr>
          <p:cNvPr id="104" name="Tekstvak 103"/>
          <p:cNvSpPr txBox="1"/>
          <p:nvPr/>
        </p:nvSpPr>
        <p:spPr>
          <a:xfrm>
            <a:off x="4032596" y="4185458"/>
            <a:ext cx="814864" cy="369332"/>
          </a:xfrm>
          <a:prstGeom prst="rect">
            <a:avLst/>
          </a:prstGeom>
          <a:noFill/>
        </p:spPr>
        <p:txBody>
          <a:bodyPr wrap="square" rtlCol="0">
            <a:spAutoFit/>
          </a:bodyPr>
          <a:lstStyle/>
          <a:p>
            <a:r>
              <a:rPr lang="en-US" b="1" dirty="0" smtClean="0"/>
              <a:t>10001</a:t>
            </a:r>
            <a:endParaRPr lang="nl-BE" b="1" dirty="0"/>
          </a:p>
        </p:txBody>
      </p:sp>
      <p:sp>
        <p:nvSpPr>
          <p:cNvPr id="105" name="Tekstvak 104"/>
          <p:cNvSpPr txBox="1"/>
          <p:nvPr/>
        </p:nvSpPr>
        <p:spPr>
          <a:xfrm>
            <a:off x="4032596" y="4940197"/>
            <a:ext cx="871434" cy="369332"/>
          </a:xfrm>
          <a:prstGeom prst="rect">
            <a:avLst/>
          </a:prstGeom>
          <a:noFill/>
        </p:spPr>
        <p:txBody>
          <a:bodyPr wrap="square" rtlCol="0">
            <a:spAutoFit/>
          </a:bodyPr>
          <a:lstStyle/>
          <a:p>
            <a:r>
              <a:rPr lang="en-US" b="1" dirty="0" smtClean="0"/>
              <a:t>17984</a:t>
            </a:r>
            <a:endParaRPr lang="nl-BE" b="1" dirty="0"/>
          </a:p>
        </p:txBody>
      </p:sp>
      <p:sp>
        <p:nvSpPr>
          <p:cNvPr id="106" name="Tekstvak 105"/>
          <p:cNvSpPr txBox="1"/>
          <p:nvPr/>
        </p:nvSpPr>
        <p:spPr>
          <a:xfrm>
            <a:off x="4030347" y="5690541"/>
            <a:ext cx="1140383" cy="369332"/>
          </a:xfrm>
          <a:prstGeom prst="rect">
            <a:avLst/>
          </a:prstGeom>
          <a:noFill/>
        </p:spPr>
        <p:txBody>
          <a:bodyPr wrap="square" rtlCol="0">
            <a:spAutoFit/>
          </a:bodyPr>
          <a:lstStyle/>
          <a:p>
            <a:r>
              <a:rPr lang="en-US" b="1" dirty="0" smtClean="0"/>
              <a:t>16254</a:t>
            </a:r>
            <a:endParaRPr lang="nl-BE" b="1" dirty="0"/>
          </a:p>
        </p:txBody>
      </p:sp>
      <p:sp>
        <p:nvSpPr>
          <p:cNvPr id="107" name="Tekstvak 106"/>
          <p:cNvSpPr txBox="1"/>
          <p:nvPr/>
        </p:nvSpPr>
        <p:spPr>
          <a:xfrm>
            <a:off x="4971146" y="2667368"/>
            <a:ext cx="945693" cy="369332"/>
          </a:xfrm>
          <a:prstGeom prst="rect">
            <a:avLst/>
          </a:prstGeom>
          <a:noFill/>
        </p:spPr>
        <p:txBody>
          <a:bodyPr wrap="square" rtlCol="0">
            <a:spAutoFit/>
          </a:bodyPr>
          <a:lstStyle/>
          <a:p>
            <a:pPr algn="ctr"/>
            <a:r>
              <a:rPr lang="en-US" b="1" dirty="0" smtClean="0"/>
              <a:t>Waiting</a:t>
            </a:r>
            <a:endParaRPr lang="nl-BE" b="1" dirty="0"/>
          </a:p>
        </p:txBody>
      </p:sp>
      <p:sp>
        <p:nvSpPr>
          <p:cNvPr id="108" name="Tekstvak 107"/>
          <p:cNvSpPr txBox="1"/>
          <p:nvPr/>
        </p:nvSpPr>
        <p:spPr>
          <a:xfrm>
            <a:off x="4981904" y="3438517"/>
            <a:ext cx="987095" cy="369332"/>
          </a:xfrm>
          <a:prstGeom prst="rect">
            <a:avLst/>
          </a:prstGeom>
          <a:noFill/>
        </p:spPr>
        <p:txBody>
          <a:bodyPr wrap="square" rtlCol="0">
            <a:spAutoFit/>
          </a:bodyPr>
          <a:lstStyle/>
          <a:p>
            <a:r>
              <a:rPr lang="en-US" b="1" dirty="0" smtClean="0"/>
              <a:t>Waiting</a:t>
            </a:r>
            <a:endParaRPr lang="nl-BE" b="1" dirty="0"/>
          </a:p>
        </p:txBody>
      </p:sp>
      <p:sp>
        <p:nvSpPr>
          <p:cNvPr id="109" name="Tekstvak 108"/>
          <p:cNvSpPr txBox="1"/>
          <p:nvPr/>
        </p:nvSpPr>
        <p:spPr>
          <a:xfrm>
            <a:off x="4984153" y="4190678"/>
            <a:ext cx="984846" cy="646331"/>
          </a:xfrm>
          <a:prstGeom prst="rect">
            <a:avLst/>
          </a:prstGeom>
          <a:noFill/>
        </p:spPr>
        <p:txBody>
          <a:bodyPr wrap="square" rtlCol="0">
            <a:spAutoFit/>
          </a:bodyPr>
          <a:lstStyle/>
          <a:p>
            <a:r>
              <a:rPr lang="en-US" b="1" dirty="0" smtClean="0"/>
              <a:t>Waiting</a:t>
            </a:r>
            <a:endParaRPr lang="nl-BE" b="1" dirty="0" smtClean="0"/>
          </a:p>
          <a:p>
            <a:endParaRPr lang="nl-BE" b="1" dirty="0"/>
          </a:p>
        </p:txBody>
      </p:sp>
      <p:sp>
        <p:nvSpPr>
          <p:cNvPr id="110" name="Tekstvak 109"/>
          <p:cNvSpPr txBox="1"/>
          <p:nvPr/>
        </p:nvSpPr>
        <p:spPr>
          <a:xfrm>
            <a:off x="4984153" y="4945417"/>
            <a:ext cx="984846" cy="369332"/>
          </a:xfrm>
          <a:prstGeom prst="rect">
            <a:avLst/>
          </a:prstGeom>
          <a:noFill/>
        </p:spPr>
        <p:txBody>
          <a:bodyPr wrap="square" rtlCol="0">
            <a:spAutoFit/>
          </a:bodyPr>
          <a:lstStyle/>
          <a:p>
            <a:r>
              <a:rPr lang="en-US" b="1" dirty="0" smtClean="0"/>
              <a:t>Waiting</a:t>
            </a:r>
            <a:endParaRPr lang="nl-BE" b="1" dirty="0"/>
          </a:p>
        </p:txBody>
      </p:sp>
      <p:sp>
        <p:nvSpPr>
          <p:cNvPr id="111" name="Tekstvak 110"/>
          <p:cNvSpPr txBox="1"/>
          <p:nvPr/>
        </p:nvSpPr>
        <p:spPr>
          <a:xfrm>
            <a:off x="4981904" y="5695761"/>
            <a:ext cx="1140383" cy="369332"/>
          </a:xfrm>
          <a:prstGeom prst="rect">
            <a:avLst/>
          </a:prstGeom>
          <a:noFill/>
        </p:spPr>
        <p:txBody>
          <a:bodyPr wrap="square" rtlCol="0">
            <a:spAutoFit/>
          </a:bodyPr>
          <a:lstStyle/>
          <a:p>
            <a:r>
              <a:rPr lang="en-US" b="1" dirty="0" smtClean="0"/>
              <a:t>Waiting</a:t>
            </a:r>
            <a:endParaRPr lang="nl-BE" b="1" dirty="0" smtClean="0"/>
          </a:p>
        </p:txBody>
      </p:sp>
      <p:cxnSp>
        <p:nvCxnSpPr>
          <p:cNvPr id="40" name="Rechte verbindingslijn 39"/>
          <p:cNvCxnSpPr/>
          <p:nvPr/>
        </p:nvCxnSpPr>
        <p:spPr>
          <a:xfrm flipH="1">
            <a:off x="2498271" y="2503493"/>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44" name="Rechte verbindingslijn 43"/>
          <p:cNvCxnSpPr/>
          <p:nvPr/>
        </p:nvCxnSpPr>
        <p:spPr>
          <a:xfrm flipH="1">
            <a:off x="2498271" y="4012978"/>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46" name="Rechte verbindingslijn 45"/>
          <p:cNvCxnSpPr/>
          <p:nvPr/>
        </p:nvCxnSpPr>
        <p:spPr>
          <a:xfrm flipH="1">
            <a:off x="2498271" y="4767719"/>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55" name="Rechte verbindingslijn 54"/>
          <p:cNvCxnSpPr/>
          <p:nvPr/>
        </p:nvCxnSpPr>
        <p:spPr>
          <a:xfrm flipH="1">
            <a:off x="2498271" y="5522460"/>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42" name="Rechte verbindingslijn 41"/>
          <p:cNvCxnSpPr/>
          <p:nvPr/>
        </p:nvCxnSpPr>
        <p:spPr>
          <a:xfrm flipH="1">
            <a:off x="2498271" y="3258236"/>
            <a:ext cx="5617028" cy="0"/>
          </a:xfrm>
          <a:prstGeom prst="line">
            <a:avLst/>
          </a:prstGeom>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602875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Afbeelding 12"/>
          <p:cNvPicPr>
            <a:picLocks noChangeAspect="1"/>
          </p:cNvPicPr>
          <p:nvPr/>
        </p:nvPicPr>
        <p:blipFill>
          <a:blip r:embed="rId2"/>
          <a:stretch>
            <a:fillRect/>
          </a:stretch>
        </p:blipFill>
        <p:spPr>
          <a:xfrm>
            <a:off x="1770749" y="1600875"/>
            <a:ext cx="5602501" cy="3656250"/>
          </a:xfrm>
          <a:prstGeom prst="rect">
            <a:avLst/>
          </a:prstGeom>
        </p:spPr>
      </p:pic>
      <p:sp>
        <p:nvSpPr>
          <p:cNvPr id="10" name="PIJL-OMLAAG 9"/>
          <p:cNvSpPr/>
          <p:nvPr/>
        </p:nvSpPr>
        <p:spPr>
          <a:xfrm rot="2760785">
            <a:off x="5748410" y="2027998"/>
            <a:ext cx="654756" cy="755283"/>
          </a:xfrm>
          <a:prstGeom prst="downArrow">
            <a:avLst>
              <a:gd name="adj1" fmla="val 18966"/>
              <a:gd name="adj2" fmla="val 50000"/>
            </a:avLst>
          </a:prstGeom>
          <a:ln/>
        </p:spPr>
        <p:style>
          <a:lnRef idx="0">
            <a:schemeClr val="dk1"/>
          </a:lnRef>
          <a:fillRef idx="3">
            <a:schemeClr val="dk1"/>
          </a:fillRef>
          <a:effectRef idx="3">
            <a:schemeClr val="dk1"/>
          </a:effectRef>
          <a:fontRef idx="minor">
            <a:schemeClr val="lt1"/>
          </a:fontRef>
        </p:style>
        <p:txBody>
          <a:bodyPr rtlCol="0" anchor="ctr"/>
          <a:lstStyle/>
          <a:p>
            <a:pPr algn="ctr"/>
            <a:endParaRPr lang="nl-BE">
              <a:solidFill>
                <a:schemeClr val="tx1"/>
              </a:solidFill>
            </a:endParaRPr>
          </a:p>
        </p:txBody>
      </p:sp>
      <p:sp>
        <p:nvSpPr>
          <p:cNvPr id="11" name="Tekstvak 10"/>
          <p:cNvSpPr txBox="1"/>
          <p:nvPr/>
        </p:nvSpPr>
        <p:spPr>
          <a:xfrm>
            <a:off x="6390701" y="1429891"/>
            <a:ext cx="1034450" cy="707886"/>
          </a:xfrm>
          <a:prstGeom prst="rect">
            <a:avLst/>
          </a:prstGeom>
          <a:noFill/>
        </p:spPr>
        <p:txBody>
          <a:bodyPr wrap="none" rtlCol="0">
            <a:spAutoFit/>
          </a:bodyPr>
          <a:lstStyle/>
          <a:p>
            <a:r>
              <a:rPr lang="en-US" sz="4000" b="1" dirty="0" smtClean="0">
                <a:latin typeface="Myriad Pro" panose="020B0503030403020204" pitchFamily="34" charset="0"/>
              </a:rPr>
              <a:t>You</a:t>
            </a:r>
            <a:endParaRPr lang="nl-BE" sz="4000" b="1" dirty="0">
              <a:latin typeface="Myriad Pro" panose="020B0503030403020204" pitchFamily="34" charset="0"/>
            </a:endParaRPr>
          </a:p>
        </p:txBody>
      </p:sp>
    </p:spTree>
    <p:extLst>
      <p:ext uri="{BB962C8B-B14F-4D97-AF65-F5344CB8AC3E}">
        <p14:creationId xmlns:p14="http://schemas.microsoft.com/office/powerpoint/2010/main" val="2167395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26" presetClass="emph" presetSubtype="0" repeatCount="2000" fill="hold" grpId="1" nodeType="withEffect">
                                  <p:stCondLst>
                                    <p:cond delay="0"/>
                                  </p:stCondLst>
                                  <p:childTnLst>
                                    <p:animEffect transition="out" filter="fade">
                                      <p:cBhvr>
                                        <p:cTn id="10" dur="500" tmFilter="0, 0; .2, .5; .8, .5; 1, 0"/>
                                        <p:tgtEl>
                                          <p:spTgt spid="10"/>
                                        </p:tgtEl>
                                      </p:cBhvr>
                                    </p:animEffect>
                                    <p:animScale>
                                      <p:cBhvr>
                                        <p:cTn id="11" dur="250" autoRev="1" fill="hold"/>
                                        <p:tgtEl>
                                          <p:spTgt spid="1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Rechthoek 101"/>
          <p:cNvSpPr/>
          <p:nvPr/>
        </p:nvSpPr>
        <p:spPr>
          <a:xfrm>
            <a:off x="2510971" y="2504429"/>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3" name="Rechthoek 102"/>
          <p:cNvSpPr/>
          <p:nvPr/>
        </p:nvSpPr>
        <p:spPr>
          <a:xfrm>
            <a:off x="2510971" y="3259172"/>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4" name="Rechthoek 103"/>
          <p:cNvSpPr/>
          <p:nvPr/>
        </p:nvSpPr>
        <p:spPr>
          <a:xfrm>
            <a:off x="2510971" y="4013914"/>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5" name="Rechthoek 104"/>
          <p:cNvSpPr/>
          <p:nvPr/>
        </p:nvSpPr>
        <p:spPr>
          <a:xfrm>
            <a:off x="2510971" y="4768655"/>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6" name="Rechthoek 105"/>
          <p:cNvSpPr/>
          <p:nvPr/>
        </p:nvSpPr>
        <p:spPr>
          <a:xfrm>
            <a:off x="2510971" y="5523396"/>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7" name="Tekstvak 106"/>
          <p:cNvSpPr txBox="1"/>
          <p:nvPr/>
        </p:nvSpPr>
        <p:spPr>
          <a:xfrm>
            <a:off x="2634034" y="2674137"/>
            <a:ext cx="275421" cy="369332"/>
          </a:xfrm>
          <a:prstGeom prst="rect">
            <a:avLst/>
          </a:prstGeom>
          <a:noFill/>
        </p:spPr>
        <p:txBody>
          <a:bodyPr wrap="square" rtlCol="0">
            <a:spAutoFit/>
          </a:bodyPr>
          <a:lstStyle/>
          <a:p>
            <a:r>
              <a:rPr lang="en-US" b="1" dirty="0" smtClean="0"/>
              <a:t>1</a:t>
            </a:r>
            <a:endParaRPr lang="nl-BE" b="1" dirty="0"/>
          </a:p>
        </p:txBody>
      </p:sp>
      <p:sp>
        <p:nvSpPr>
          <p:cNvPr id="108" name="Tekstvak 107"/>
          <p:cNvSpPr txBox="1"/>
          <p:nvPr/>
        </p:nvSpPr>
        <p:spPr>
          <a:xfrm>
            <a:off x="2647889" y="3428876"/>
            <a:ext cx="275421" cy="369332"/>
          </a:xfrm>
          <a:prstGeom prst="rect">
            <a:avLst/>
          </a:prstGeom>
          <a:noFill/>
        </p:spPr>
        <p:txBody>
          <a:bodyPr wrap="square" rtlCol="0">
            <a:spAutoFit/>
          </a:bodyPr>
          <a:lstStyle/>
          <a:p>
            <a:r>
              <a:rPr lang="en-US" b="1" dirty="0" smtClean="0"/>
              <a:t>2</a:t>
            </a:r>
            <a:endParaRPr lang="nl-BE" b="1" dirty="0"/>
          </a:p>
        </p:txBody>
      </p:sp>
      <p:sp>
        <p:nvSpPr>
          <p:cNvPr id="109" name="Tekstvak 108"/>
          <p:cNvSpPr txBox="1"/>
          <p:nvPr/>
        </p:nvSpPr>
        <p:spPr>
          <a:xfrm>
            <a:off x="2634034" y="4188193"/>
            <a:ext cx="275421" cy="369332"/>
          </a:xfrm>
          <a:prstGeom prst="rect">
            <a:avLst/>
          </a:prstGeom>
          <a:noFill/>
        </p:spPr>
        <p:txBody>
          <a:bodyPr wrap="square" rtlCol="0">
            <a:spAutoFit/>
          </a:bodyPr>
          <a:lstStyle/>
          <a:p>
            <a:r>
              <a:rPr lang="en-US" b="1" dirty="0" smtClean="0"/>
              <a:t>3</a:t>
            </a:r>
            <a:endParaRPr lang="nl-BE" b="1" dirty="0"/>
          </a:p>
        </p:txBody>
      </p:sp>
      <p:sp>
        <p:nvSpPr>
          <p:cNvPr id="110" name="Tekstvak 109"/>
          <p:cNvSpPr txBox="1"/>
          <p:nvPr/>
        </p:nvSpPr>
        <p:spPr>
          <a:xfrm>
            <a:off x="2634034" y="4942932"/>
            <a:ext cx="275421" cy="369332"/>
          </a:xfrm>
          <a:prstGeom prst="rect">
            <a:avLst/>
          </a:prstGeom>
          <a:noFill/>
        </p:spPr>
        <p:txBody>
          <a:bodyPr wrap="square" rtlCol="0">
            <a:spAutoFit/>
          </a:bodyPr>
          <a:lstStyle/>
          <a:p>
            <a:r>
              <a:rPr lang="en-US" b="1" dirty="0" smtClean="0"/>
              <a:t>4</a:t>
            </a:r>
            <a:endParaRPr lang="nl-BE" b="1" dirty="0"/>
          </a:p>
        </p:txBody>
      </p:sp>
      <p:sp>
        <p:nvSpPr>
          <p:cNvPr id="111" name="Tekstvak 110"/>
          <p:cNvSpPr txBox="1"/>
          <p:nvPr/>
        </p:nvSpPr>
        <p:spPr>
          <a:xfrm>
            <a:off x="2647889" y="5697671"/>
            <a:ext cx="275421" cy="369332"/>
          </a:xfrm>
          <a:prstGeom prst="rect">
            <a:avLst/>
          </a:prstGeom>
          <a:noFill/>
        </p:spPr>
        <p:txBody>
          <a:bodyPr wrap="square" rtlCol="0">
            <a:spAutoFit/>
          </a:bodyPr>
          <a:lstStyle/>
          <a:p>
            <a:r>
              <a:rPr lang="en-US" b="1" dirty="0" smtClean="0"/>
              <a:t>5</a:t>
            </a:r>
            <a:endParaRPr lang="nl-BE" b="1" dirty="0"/>
          </a:p>
        </p:txBody>
      </p:sp>
      <p:sp>
        <p:nvSpPr>
          <p:cNvPr id="112" name="Tekstvak 111"/>
          <p:cNvSpPr txBox="1"/>
          <p:nvPr/>
        </p:nvSpPr>
        <p:spPr>
          <a:xfrm>
            <a:off x="3002065" y="2674137"/>
            <a:ext cx="696723" cy="369332"/>
          </a:xfrm>
          <a:prstGeom prst="rect">
            <a:avLst/>
          </a:prstGeom>
          <a:noFill/>
        </p:spPr>
        <p:txBody>
          <a:bodyPr wrap="square" rtlCol="0">
            <a:spAutoFit/>
          </a:bodyPr>
          <a:lstStyle/>
          <a:p>
            <a:r>
              <a:rPr lang="en-US" b="1" dirty="0" smtClean="0"/>
              <a:t>Si-O</a:t>
            </a:r>
            <a:endParaRPr lang="nl-BE" b="1" dirty="0"/>
          </a:p>
        </p:txBody>
      </p:sp>
      <p:sp>
        <p:nvSpPr>
          <p:cNvPr id="113" name="Tekstvak 112"/>
          <p:cNvSpPr txBox="1"/>
          <p:nvPr/>
        </p:nvSpPr>
        <p:spPr>
          <a:xfrm>
            <a:off x="2999817" y="3434233"/>
            <a:ext cx="871434" cy="369332"/>
          </a:xfrm>
          <a:prstGeom prst="rect">
            <a:avLst/>
          </a:prstGeom>
          <a:noFill/>
        </p:spPr>
        <p:txBody>
          <a:bodyPr wrap="square" rtlCol="0">
            <a:spAutoFit/>
          </a:bodyPr>
          <a:lstStyle/>
          <a:p>
            <a:r>
              <a:rPr lang="en-US" b="1" dirty="0" smtClean="0"/>
              <a:t>MIL-49</a:t>
            </a:r>
            <a:endParaRPr lang="nl-BE" b="1" dirty="0"/>
          </a:p>
        </p:txBody>
      </p:sp>
      <p:sp>
        <p:nvSpPr>
          <p:cNvPr id="114" name="Tekstvak 113"/>
          <p:cNvSpPr txBox="1"/>
          <p:nvPr/>
        </p:nvSpPr>
        <p:spPr>
          <a:xfrm>
            <a:off x="3002065" y="4186394"/>
            <a:ext cx="696723" cy="369332"/>
          </a:xfrm>
          <a:prstGeom prst="rect">
            <a:avLst/>
          </a:prstGeom>
          <a:noFill/>
        </p:spPr>
        <p:txBody>
          <a:bodyPr wrap="square" rtlCol="0">
            <a:spAutoFit/>
          </a:bodyPr>
          <a:lstStyle/>
          <a:p>
            <a:r>
              <a:rPr lang="en-US" b="1" dirty="0" smtClean="0"/>
              <a:t>H2</a:t>
            </a:r>
            <a:endParaRPr lang="nl-BE" b="1" dirty="0"/>
          </a:p>
        </p:txBody>
      </p:sp>
      <p:sp>
        <p:nvSpPr>
          <p:cNvPr id="115" name="Tekstvak 114"/>
          <p:cNvSpPr txBox="1"/>
          <p:nvPr/>
        </p:nvSpPr>
        <p:spPr>
          <a:xfrm>
            <a:off x="3002065" y="4941133"/>
            <a:ext cx="871434" cy="369332"/>
          </a:xfrm>
          <a:prstGeom prst="rect">
            <a:avLst/>
          </a:prstGeom>
          <a:noFill/>
        </p:spPr>
        <p:txBody>
          <a:bodyPr wrap="square" rtlCol="0">
            <a:spAutoFit/>
          </a:bodyPr>
          <a:lstStyle/>
          <a:p>
            <a:r>
              <a:rPr lang="en-US" b="1" dirty="0" smtClean="0"/>
              <a:t>Cd surf</a:t>
            </a:r>
            <a:endParaRPr lang="nl-BE" b="1" dirty="0"/>
          </a:p>
        </p:txBody>
      </p:sp>
      <p:sp>
        <p:nvSpPr>
          <p:cNvPr id="116" name="Tekstvak 115"/>
          <p:cNvSpPr txBox="1"/>
          <p:nvPr/>
        </p:nvSpPr>
        <p:spPr>
          <a:xfrm>
            <a:off x="2999816" y="5691477"/>
            <a:ext cx="1140383" cy="369332"/>
          </a:xfrm>
          <a:prstGeom prst="rect">
            <a:avLst/>
          </a:prstGeom>
          <a:noFill/>
        </p:spPr>
        <p:txBody>
          <a:bodyPr wrap="square" rtlCol="0">
            <a:spAutoFit/>
          </a:bodyPr>
          <a:lstStyle/>
          <a:p>
            <a:r>
              <a:rPr lang="en-US" b="1" dirty="0" smtClean="0"/>
              <a:t>NaAlAsS4</a:t>
            </a:r>
            <a:endParaRPr lang="nl-BE" b="1" dirty="0"/>
          </a:p>
        </p:txBody>
      </p:sp>
      <p:sp>
        <p:nvSpPr>
          <p:cNvPr id="117" name="Tekstvak 116"/>
          <p:cNvSpPr txBox="1"/>
          <p:nvPr/>
        </p:nvSpPr>
        <p:spPr>
          <a:xfrm>
            <a:off x="4032596" y="2674137"/>
            <a:ext cx="814864" cy="369332"/>
          </a:xfrm>
          <a:prstGeom prst="rect">
            <a:avLst/>
          </a:prstGeom>
          <a:noFill/>
        </p:spPr>
        <p:txBody>
          <a:bodyPr wrap="square" rtlCol="0">
            <a:spAutoFit/>
          </a:bodyPr>
          <a:lstStyle/>
          <a:p>
            <a:r>
              <a:rPr lang="en-US" b="1" dirty="0" smtClean="0"/>
              <a:t>15111</a:t>
            </a:r>
            <a:endParaRPr lang="nl-BE" b="1" dirty="0"/>
          </a:p>
        </p:txBody>
      </p:sp>
      <p:sp>
        <p:nvSpPr>
          <p:cNvPr id="118" name="Tekstvak 117"/>
          <p:cNvSpPr txBox="1"/>
          <p:nvPr/>
        </p:nvSpPr>
        <p:spPr>
          <a:xfrm>
            <a:off x="4030348" y="3434233"/>
            <a:ext cx="871434" cy="369332"/>
          </a:xfrm>
          <a:prstGeom prst="rect">
            <a:avLst/>
          </a:prstGeom>
          <a:noFill/>
        </p:spPr>
        <p:txBody>
          <a:bodyPr wrap="square" rtlCol="0">
            <a:spAutoFit/>
          </a:bodyPr>
          <a:lstStyle/>
          <a:p>
            <a:r>
              <a:rPr lang="en-US" b="1" dirty="0" smtClean="0"/>
              <a:t>13459</a:t>
            </a:r>
            <a:endParaRPr lang="nl-BE" b="1" dirty="0"/>
          </a:p>
        </p:txBody>
      </p:sp>
      <p:sp>
        <p:nvSpPr>
          <p:cNvPr id="119" name="Tekstvak 118"/>
          <p:cNvSpPr txBox="1"/>
          <p:nvPr/>
        </p:nvSpPr>
        <p:spPr>
          <a:xfrm>
            <a:off x="4032596" y="4186394"/>
            <a:ext cx="814864" cy="369332"/>
          </a:xfrm>
          <a:prstGeom prst="rect">
            <a:avLst/>
          </a:prstGeom>
          <a:noFill/>
        </p:spPr>
        <p:txBody>
          <a:bodyPr wrap="square" rtlCol="0">
            <a:spAutoFit/>
          </a:bodyPr>
          <a:lstStyle/>
          <a:p>
            <a:r>
              <a:rPr lang="en-US" b="1" dirty="0" smtClean="0"/>
              <a:t>10001</a:t>
            </a:r>
            <a:endParaRPr lang="nl-BE" b="1" dirty="0"/>
          </a:p>
        </p:txBody>
      </p:sp>
      <p:sp>
        <p:nvSpPr>
          <p:cNvPr id="120" name="Tekstvak 119"/>
          <p:cNvSpPr txBox="1"/>
          <p:nvPr/>
        </p:nvSpPr>
        <p:spPr>
          <a:xfrm>
            <a:off x="4032596" y="4941133"/>
            <a:ext cx="871434" cy="369332"/>
          </a:xfrm>
          <a:prstGeom prst="rect">
            <a:avLst/>
          </a:prstGeom>
          <a:noFill/>
        </p:spPr>
        <p:txBody>
          <a:bodyPr wrap="square" rtlCol="0">
            <a:spAutoFit/>
          </a:bodyPr>
          <a:lstStyle/>
          <a:p>
            <a:r>
              <a:rPr lang="en-US" b="1" dirty="0" smtClean="0"/>
              <a:t>17984</a:t>
            </a:r>
            <a:endParaRPr lang="nl-BE" b="1" dirty="0"/>
          </a:p>
        </p:txBody>
      </p:sp>
      <p:sp>
        <p:nvSpPr>
          <p:cNvPr id="121" name="Tekstvak 120"/>
          <p:cNvSpPr txBox="1"/>
          <p:nvPr/>
        </p:nvSpPr>
        <p:spPr>
          <a:xfrm>
            <a:off x="4030347" y="5691477"/>
            <a:ext cx="1140383" cy="369332"/>
          </a:xfrm>
          <a:prstGeom prst="rect">
            <a:avLst/>
          </a:prstGeom>
          <a:noFill/>
        </p:spPr>
        <p:txBody>
          <a:bodyPr wrap="square" rtlCol="0">
            <a:spAutoFit/>
          </a:bodyPr>
          <a:lstStyle/>
          <a:p>
            <a:r>
              <a:rPr lang="en-US" b="1" dirty="0" smtClean="0"/>
              <a:t>16254</a:t>
            </a:r>
            <a:endParaRPr lang="nl-BE" b="1" dirty="0"/>
          </a:p>
        </p:txBody>
      </p:sp>
      <p:sp>
        <p:nvSpPr>
          <p:cNvPr id="122" name="Tekstvak 121"/>
          <p:cNvSpPr txBox="1"/>
          <p:nvPr/>
        </p:nvSpPr>
        <p:spPr>
          <a:xfrm>
            <a:off x="4971146" y="2668304"/>
            <a:ext cx="945693" cy="369332"/>
          </a:xfrm>
          <a:prstGeom prst="rect">
            <a:avLst/>
          </a:prstGeom>
          <a:noFill/>
        </p:spPr>
        <p:txBody>
          <a:bodyPr wrap="square" rtlCol="0">
            <a:spAutoFit/>
          </a:bodyPr>
          <a:lstStyle/>
          <a:p>
            <a:pPr algn="ctr"/>
            <a:r>
              <a:rPr lang="en-US" b="1" dirty="0" smtClean="0"/>
              <a:t>Waiting</a:t>
            </a:r>
            <a:endParaRPr lang="nl-BE" b="1" dirty="0"/>
          </a:p>
        </p:txBody>
      </p:sp>
      <p:sp>
        <p:nvSpPr>
          <p:cNvPr id="123" name="Tekstvak 122"/>
          <p:cNvSpPr txBox="1"/>
          <p:nvPr/>
        </p:nvSpPr>
        <p:spPr>
          <a:xfrm>
            <a:off x="4981904" y="3439453"/>
            <a:ext cx="987095" cy="369332"/>
          </a:xfrm>
          <a:prstGeom prst="rect">
            <a:avLst/>
          </a:prstGeom>
          <a:noFill/>
        </p:spPr>
        <p:txBody>
          <a:bodyPr wrap="square" rtlCol="0">
            <a:spAutoFit/>
          </a:bodyPr>
          <a:lstStyle/>
          <a:p>
            <a:r>
              <a:rPr lang="en-US" b="1" dirty="0" smtClean="0"/>
              <a:t>Waiting</a:t>
            </a:r>
            <a:endParaRPr lang="nl-BE" b="1" dirty="0"/>
          </a:p>
        </p:txBody>
      </p:sp>
      <p:sp>
        <p:nvSpPr>
          <p:cNvPr id="124" name="Tekstvak 123"/>
          <p:cNvSpPr txBox="1"/>
          <p:nvPr/>
        </p:nvSpPr>
        <p:spPr>
          <a:xfrm>
            <a:off x="4984153" y="4191614"/>
            <a:ext cx="984846" cy="646331"/>
          </a:xfrm>
          <a:prstGeom prst="rect">
            <a:avLst/>
          </a:prstGeom>
          <a:noFill/>
        </p:spPr>
        <p:txBody>
          <a:bodyPr wrap="square" rtlCol="0">
            <a:spAutoFit/>
          </a:bodyPr>
          <a:lstStyle/>
          <a:p>
            <a:r>
              <a:rPr lang="en-US" b="1" dirty="0" smtClean="0"/>
              <a:t>Waiting</a:t>
            </a:r>
            <a:endParaRPr lang="nl-BE" b="1" dirty="0" smtClean="0"/>
          </a:p>
          <a:p>
            <a:endParaRPr lang="nl-BE" b="1" dirty="0"/>
          </a:p>
        </p:txBody>
      </p:sp>
      <p:sp>
        <p:nvSpPr>
          <p:cNvPr id="125" name="Tekstvak 124"/>
          <p:cNvSpPr txBox="1"/>
          <p:nvPr/>
        </p:nvSpPr>
        <p:spPr>
          <a:xfrm>
            <a:off x="4984153" y="4946353"/>
            <a:ext cx="984846" cy="369332"/>
          </a:xfrm>
          <a:prstGeom prst="rect">
            <a:avLst/>
          </a:prstGeom>
          <a:noFill/>
        </p:spPr>
        <p:txBody>
          <a:bodyPr wrap="square" rtlCol="0">
            <a:spAutoFit/>
          </a:bodyPr>
          <a:lstStyle/>
          <a:p>
            <a:r>
              <a:rPr lang="en-US" b="1" dirty="0" smtClean="0"/>
              <a:t>Waiting</a:t>
            </a:r>
            <a:endParaRPr lang="nl-BE" b="1" dirty="0"/>
          </a:p>
        </p:txBody>
      </p:sp>
      <p:sp>
        <p:nvSpPr>
          <p:cNvPr id="126" name="Tekstvak 125"/>
          <p:cNvSpPr txBox="1"/>
          <p:nvPr/>
        </p:nvSpPr>
        <p:spPr>
          <a:xfrm>
            <a:off x="4981904" y="5696697"/>
            <a:ext cx="1140383" cy="369332"/>
          </a:xfrm>
          <a:prstGeom prst="rect">
            <a:avLst/>
          </a:prstGeom>
          <a:noFill/>
        </p:spPr>
        <p:txBody>
          <a:bodyPr wrap="square" rtlCol="0">
            <a:spAutoFit/>
          </a:bodyPr>
          <a:lstStyle/>
          <a:p>
            <a:r>
              <a:rPr lang="en-US" b="1" dirty="0" smtClean="0"/>
              <a:t>Waiting</a:t>
            </a:r>
            <a:endParaRPr lang="nl-BE" b="1" dirty="0" smtClean="0"/>
          </a:p>
        </p:txBody>
      </p:sp>
      <p:sp>
        <p:nvSpPr>
          <p:cNvPr id="127" name="Tekstvak 126"/>
          <p:cNvSpPr txBox="1"/>
          <p:nvPr/>
        </p:nvSpPr>
        <p:spPr>
          <a:xfrm>
            <a:off x="5915148" y="2672375"/>
            <a:ext cx="814864" cy="369332"/>
          </a:xfrm>
          <a:prstGeom prst="rect">
            <a:avLst/>
          </a:prstGeom>
          <a:noFill/>
        </p:spPr>
        <p:txBody>
          <a:bodyPr wrap="square" rtlCol="0">
            <a:spAutoFit/>
          </a:bodyPr>
          <a:lstStyle/>
          <a:p>
            <a:r>
              <a:rPr lang="en-US" b="1" dirty="0" smtClean="0"/>
              <a:t>15111</a:t>
            </a:r>
            <a:endParaRPr lang="nl-BE" b="1" dirty="0"/>
          </a:p>
        </p:txBody>
      </p:sp>
      <p:sp>
        <p:nvSpPr>
          <p:cNvPr id="128" name="Tekstvak 127"/>
          <p:cNvSpPr txBox="1"/>
          <p:nvPr/>
        </p:nvSpPr>
        <p:spPr>
          <a:xfrm>
            <a:off x="5912900" y="3432471"/>
            <a:ext cx="871434" cy="369332"/>
          </a:xfrm>
          <a:prstGeom prst="rect">
            <a:avLst/>
          </a:prstGeom>
          <a:noFill/>
        </p:spPr>
        <p:txBody>
          <a:bodyPr wrap="square" rtlCol="0">
            <a:spAutoFit/>
          </a:bodyPr>
          <a:lstStyle/>
          <a:p>
            <a:r>
              <a:rPr lang="en-US" b="1" dirty="0" smtClean="0"/>
              <a:t>13459</a:t>
            </a:r>
            <a:endParaRPr lang="nl-BE" b="1" dirty="0"/>
          </a:p>
        </p:txBody>
      </p:sp>
      <p:sp>
        <p:nvSpPr>
          <p:cNvPr id="129" name="Tekstvak 128"/>
          <p:cNvSpPr txBox="1"/>
          <p:nvPr/>
        </p:nvSpPr>
        <p:spPr>
          <a:xfrm>
            <a:off x="5915148" y="4184632"/>
            <a:ext cx="814864" cy="369332"/>
          </a:xfrm>
          <a:prstGeom prst="rect">
            <a:avLst/>
          </a:prstGeom>
          <a:noFill/>
        </p:spPr>
        <p:txBody>
          <a:bodyPr wrap="square" rtlCol="0">
            <a:spAutoFit/>
          </a:bodyPr>
          <a:lstStyle/>
          <a:p>
            <a:r>
              <a:rPr lang="en-US" b="1" dirty="0" smtClean="0"/>
              <a:t>10001</a:t>
            </a:r>
            <a:endParaRPr lang="nl-BE" b="1" dirty="0"/>
          </a:p>
        </p:txBody>
      </p:sp>
      <p:sp>
        <p:nvSpPr>
          <p:cNvPr id="130" name="Tekstvak 129"/>
          <p:cNvSpPr txBox="1"/>
          <p:nvPr/>
        </p:nvSpPr>
        <p:spPr>
          <a:xfrm>
            <a:off x="5915148" y="4939371"/>
            <a:ext cx="871434" cy="369332"/>
          </a:xfrm>
          <a:prstGeom prst="rect">
            <a:avLst/>
          </a:prstGeom>
          <a:noFill/>
        </p:spPr>
        <p:txBody>
          <a:bodyPr wrap="square" rtlCol="0">
            <a:spAutoFit/>
          </a:bodyPr>
          <a:lstStyle/>
          <a:p>
            <a:r>
              <a:rPr lang="en-US" b="1" dirty="0" smtClean="0"/>
              <a:t>17984</a:t>
            </a:r>
            <a:endParaRPr lang="nl-BE" b="1" dirty="0"/>
          </a:p>
        </p:txBody>
      </p:sp>
      <p:sp>
        <p:nvSpPr>
          <p:cNvPr id="131" name="Tekstvak 130"/>
          <p:cNvSpPr txBox="1"/>
          <p:nvPr/>
        </p:nvSpPr>
        <p:spPr>
          <a:xfrm>
            <a:off x="5912899" y="5689715"/>
            <a:ext cx="1140383" cy="369332"/>
          </a:xfrm>
          <a:prstGeom prst="rect">
            <a:avLst/>
          </a:prstGeom>
          <a:noFill/>
        </p:spPr>
        <p:txBody>
          <a:bodyPr wrap="square" rtlCol="0">
            <a:spAutoFit/>
          </a:bodyPr>
          <a:lstStyle/>
          <a:p>
            <a:r>
              <a:rPr lang="en-US" b="1" dirty="0" smtClean="0"/>
              <a:t>16254</a:t>
            </a:r>
            <a:endParaRPr lang="nl-BE" b="1" dirty="0"/>
          </a:p>
        </p:txBody>
      </p:sp>
      <p:sp>
        <p:nvSpPr>
          <p:cNvPr id="132" name="Rechthoek 131"/>
          <p:cNvSpPr/>
          <p:nvPr/>
        </p:nvSpPr>
        <p:spPr>
          <a:xfrm>
            <a:off x="2510971" y="2504429"/>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3" name="Rechthoek 132"/>
          <p:cNvSpPr/>
          <p:nvPr/>
        </p:nvSpPr>
        <p:spPr>
          <a:xfrm>
            <a:off x="2510971" y="3259172"/>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4" name="Rechthoek 133"/>
          <p:cNvSpPr/>
          <p:nvPr/>
        </p:nvSpPr>
        <p:spPr>
          <a:xfrm>
            <a:off x="2510971" y="4013914"/>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5" name="Rechthoek 134"/>
          <p:cNvSpPr/>
          <p:nvPr/>
        </p:nvSpPr>
        <p:spPr>
          <a:xfrm>
            <a:off x="2510971" y="4768655"/>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6" name="Rechthoek 135"/>
          <p:cNvSpPr/>
          <p:nvPr/>
        </p:nvSpPr>
        <p:spPr>
          <a:xfrm>
            <a:off x="2510971" y="5523396"/>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7" name="Tekstvak 136"/>
          <p:cNvSpPr txBox="1"/>
          <p:nvPr/>
        </p:nvSpPr>
        <p:spPr>
          <a:xfrm>
            <a:off x="2634034" y="2674137"/>
            <a:ext cx="275421" cy="369332"/>
          </a:xfrm>
          <a:prstGeom prst="rect">
            <a:avLst/>
          </a:prstGeom>
          <a:noFill/>
        </p:spPr>
        <p:txBody>
          <a:bodyPr wrap="square" rtlCol="0">
            <a:spAutoFit/>
          </a:bodyPr>
          <a:lstStyle/>
          <a:p>
            <a:r>
              <a:rPr lang="en-US" b="1" dirty="0" smtClean="0"/>
              <a:t>1</a:t>
            </a:r>
            <a:endParaRPr lang="nl-BE" b="1" dirty="0"/>
          </a:p>
        </p:txBody>
      </p:sp>
      <p:sp>
        <p:nvSpPr>
          <p:cNvPr id="138" name="Tekstvak 137"/>
          <p:cNvSpPr txBox="1"/>
          <p:nvPr/>
        </p:nvSpPr>
        <p:spPr>
          <a:xfrm>
            <a:off x="2647889" y="3428876"/>
            <a:ext cx="275421" cy="369332"/>
          </a:xfrm>
          <a:prstGeom prst="rect">
            <a:avLst/>
          </a:prstGeom>
          <a:noFill/>
        </p:spPr>
        <p:txBody>
          <a:bodyPr wrap="square" rtlCol="0">
            <a:spAutoFit/>
          </a:bodyPr>
          <a:lstStyle/>
          <a:p>
            <a:r>
              <a:rPr lang="en-US" b="1" dirty="0" smtClean="0"/>
              <a:t>2</a:t>
            </a:r>
            <a:endParaRPr lang="nl-BE" b="1" dirty="0"/>
          </a:p>
        </p:txBody>
      </p:sp>
      <p:sp>
        <p:nvSpPr>
          <p:cNvPr id="139" name="Tekstvak 138"/>
          <p:cNvSpPr txBox="1"/>
          <p:nvPr/>
        </p:nvSpPr>
        <p:spPr>
          <a:xfrm>
            <a:off x="2634034" y="4188193"/>
            <a:ext cx="275421" cy="369332"/>
          </a:xfrm>
          <a:prstGeom prst="rect">
            <a:avLst/>
          </a:prstGeom>
          <a:noFill/>
        </p:spPr>
        <p:txBody>
          <a:bodyPr wrap="square" rtlCol="0">
            <a:spAutoFit/>
          </a:bodyPr>
          <a:lstStyle/>
          <a:p>
            <a:r>
              <a:rPr lang="en-US" b="1" dirty="0" smtClean="0"/>
              <a:t>3</a:t>
            </a:r>
            <a:endParaRPr lang="nl-BE" b="1" dirty="0"/>
          </a:p>
        </p:txBody>
      </p:sp>
      <p:sp>
        <p:nvSpPr>
          <p:cNvPr id="140" name="Tekstvak 139"/>
          <p:cNvSpPr txBox="1"/>
          <p:nvPr/>
        </p:nvSpPr>
        <p:spPr>
          <a:xfrm>
            <a:off x="2634034" y="4942932"/>
            <a:ext cx="275421" cy="369332"/>
          </a:xfrm>
          <a:prstGeom prst="rect">
            <a:avLst/>
          </a:prstGeom>
          <a:noFill/>
        </p:spPr>
        <p:txBody>
          <a:bodyPr wrap="square" rtlCol="0">
            <a:spAutoFit/>
          </a:bodyPr>
          <a:lstStyle/>
          <a:p>
            <a:r>
              <a:rPr lang="en-US" b="1" dirty="0" smtClean="0"/>
              <a:t>4</a:t>
            </a:r>
            <a:endParaRPr lang="nl-BE" b="1" dirty="0"/>
          </a:p>
        </p:txBody>
      </p:sp>
      <p:sp>
        <p:nvSpPr>
          <p:cNvPr id="141" name="Tekstvak 140"/>
          <p:cNvSpPr txBox="1"/>
          <p:nvPr/>
        </p:nvSpPr>
        <p:spPr>
          <a:xfrm>
            <a:off x="2647889" y="5697671"/>
            <a:ext cx="275421" cy="369332"/>
          </a:xfrm>
          <a:prstGeom prst="rect">
            <a:avLst/>
          </a:prstGeom>
          <a:noFill/>
        </p:spPr>
        <p:txBody>
          <a:bodyPr wrap="square" rtlCol="0">
            <a:spAutoFit/>
          </a:bodyPr>
          <a:lstStyle/>
          <a:p>
            <a:r>
              <a:rPr lang="en-US" b="1" dirty="0" smtClean="0"/>
              <a:t>5</a:t>
            </a:r>
            <a:endParaRPr lang="nl-BE" b="1" dirty="0"/>
          </a:p>
        </p:txBody>
      </p:sp>
      <p:sp>
        <p:nvSpPr>
          <p:cNvPr id="142" name="Tekstvak 141"/>
          <p:cNvSpPr txBox="1"/>
          <p:nvPr/>
        </p:nvSpPr>
        <p:spPr>
          <a:xfrm>
            <a:off x="3002065" y="2674137"/>
            <a:ext cx="696723" cy="369332"/>
          </a:xfrm>
          <a:prstGeom prst="rect">
            <a:avLst/>
          </a:prstGeom>
          <a:noFill/>
        </p:spPr>
        <p:txBody>
          <a:bodyPr wrap="square" rtlCol="0">
            <a:spAutoFit/>
          </a:bodyPr>
          <a:lstStyle/>
          <a:p>
            <a:r>
              <a:rPr lang="en-US" b="1" dirty="0" smtClean="0"/>
              <a:t>Si-O</a:t>
            </a:r>
            <a:endParaRPr lang="nl-BE" b="1" dirty="0"/>
          </a:p>
        </p:txBody>
      </p:sp>
      <p:sp>
        <p:nvSpPr>
          <p:cNvPr id="143" name="Tekstvak 142"/>
          <p:cNvSpPr txBox="1"/>
          <p:nvPr/>
        </p:nvSpPr>
        <p:spPr>
          <a:xfrm>
            <a:off x="2999817" y="3434233"/>
            <a:ext cx="871434" cy="369332"/>
          </a:xfrm>
          <a:prstGeom prst="rect">
            <a:avLst/>
          </a:prstGeom>
          <a:noFill/>
        </p:spPr>
        <p:txBody>
          <a:bodyPr wrap="square" rtlCol="0">
            <a:spAutoFit/>
          </a:bodyPr>
          <a:lstStyle/>
          <a:p>
            <a:r>
              <a:rPr lang="en-US" b="1" dirty="0" smtClean="0"/>
              <a:t>MIL-49</a:t>
            </a:r>
            <a:endParaRPr lang="nl-BE" b="1" dirty="0"/>
          </a:p>
        </p:txBody>
      </p:sp>
      <p:sp>
        <p:nvSpPr>
          <p:cNvPr id="144" name="Tekstvak 143"/>
          <p:cNvSpPr txBox="1"/>
          <p:nvPr/>
        </p:nvSpPr>
        <p:spPr>
          <a:xfrm>
            <a:off x="3002065" y="4186394"/>
            <a:ext cx="696723" cy="369332"/>
          </a:xfrm>
          <a:prstGeom prst="rect">
            <a:avLst/>
          </a:prstGeom>
          <a:noFill/>
        </p:spPr>
        <p:txBody>
          <a:bodyPr wrap="square" rtlCol="0">
            <a:spAutoFit/>
          </a:bodyPr>
          <a:lstStyle/>
          <a:p>
            <a:r>
              <a:rPr lang="en-US" b="1" dirty="0" smtClean="0"/>
              <a:t>H2</a:t>
            </a:r>
            <a:endParaRPr lang="nl-BE" b="1" dirty="0"/>
          </a:p>
        </p:txBody>
      </p:sp>
      <p:sp>
        <p:nvSpPr>
          <p:cNvPr id="145" name="Tekstvak 144"/>
          <p:cNvSpPr txBox="1"/>
          <p:nvPr/>
        </p:nvSpPr>
        <p:spPr>
          <a:xfrm>
            <a:off x="3002065" y="4941133"/>
            <a:ext cx="871434" cy="369332"/>
          </a:xfrm>
          <a:prstGeom prst="rect">
            <a:avLst/>
          </a:prstGeom>
          <a:noFill/>
        </p:spPr>
        <p:txBody>
          <a:bodyPr wrap="square" rtlCol="0">
            <a:spAutoFit/>
          </a:bodyPr>
          <a:lstStyle/>
          <a:p>
            <a:r>
              <a:rPr lang="en-US" b="1" dirty="0" smtClean="0"/>
              <a:t>Cd surf</a:t>
            </a:r>
            <a:endParaRPr lang="nl-BE" b="1" dirty="0"/>
          </a:p>
        </p:txBody>
      </p:sp>
      <p:sp>
        <p:nvSpPr>
          <p:cNvPr id="146" name="Tekstvak 145"/>
          <p:cNvSpPr txBox="1"/>
          <p:nvPr/>
        </p:nvSpPr>
        <p:spPr>
          <a:xfrm>
            <a:off x="2999816" y="5691477"/>
            <a:ext cx="1140383" cy="369332"/>
          </a:xfrm>
          <a:prstGeom prst="rect">
            <a:avLst/>
          </a:prstGeom>
          <a:noFill/>
        </p:spPr>
        <p:txBody>
          <a:bodyPr wrap="square" rtlCol="0">
            <a:spAutoFit/>
          </a:bodyPr>
          <a:lstStyle/>
          <a:p>
            <a:r>
              <a:rPr lang="en-US" b="1" dirty="0" smtClean="0"/>
              <a:t>NaAlAsS4</a:t>
            </a:r>
            <a:endParaRPr lang="nl-BE" b="1" dirty="0"/>
          </a:p>
        </p:txBody>
      </p:sp>
      <p:sp>
        <p:nvSpPr>
          <p:cNvPr id="147" name="Tekstvak 146"/>
          <p:cNvSpPr txBox="1"/>
          <p:nvPr/>
        </p:nvSpPr>
        <p:spPr>
          <a:xfrm>
            <a:off x="4032596" y="2674137"/>
            <a:ext cx="814864" cy="369332"/>
          </a:xfrm>
          <a:prstGeom prst="rect">
            <a:avLst/>
          </a:prstGeom>
          <a:noFill/>
        </p:spPr>
        <p:txBody>
          <a:bodyPr wrap="square" rtlCol="0">
            <a:spAutoFit/>
          </a:bodyPr>
          <a:lstStyle/>
          <a:p>
            <a:r>
              <a:rPr lang="en-US" b="1" dirty="0" smtClean="0"/>
              <a:t>15111</a:t>
            </a:r>
            <a:endParaRPr lang="nl-BE" b="1" dirty="0"/>
          </a:p>
        </p:txBody>
      </p:sp>
      <p:sp>
        <p:nvSpPr>
          <p:cNvPr id="148" name="Tekstvak 147"/>
          <p:cNvSpPr txBox="1"/>
          <p:nvPr/>
        </p:nvSpPr>
        <p:spPr>
          <a:xfrm>
            <a:off x="4030348" y="3434233"/>
            <a:ext cx="871434" cy="369332"/>
          </a:xfrm>
          <a:prstGeom prst="rect">
            <a:avLst/>
          </a:prstGeom>
          <a:noFill/>
        </p:spPr>
        <p:txBody>
          <a:bodyPr wrap="square" rtlCol="0">
            <a:spAutoFit/>
          </a:bodyPr>
          <a:lstStyle/>
          <a:p>
            <a:r>
              <a:rPr lang="en-US" b="1" dirty="0" smtClean="0"/>
              <a:t>13459</a:t>
            </a:r>
            <a:endParaRPr lang="nl-BE" b="1" dirty="0"/>
          </a:p>
        </p:txBody>
      </p:sp>
      <p:sp>
        <p:nvSpPr>
          <p:cNvPr id="149" name="Tekstvak 148"/>
          <p:cNvSpPr txBox="1"/>
          <p:nvPr/>
        </p:nvSpPr>
        <p:spPr>
          <a:xfrm>
            <a:off x="4032596" y="4186394"/>
            <a:ext cx="814864" cy="369332"/>
          </a:xfrm>
          <a:prstGeom prst="rect">
            <a:avLst/>
          </a:prstGeom>
          <a:noFill/>
        </p:spPr>
        <p:txBody>
          <a:bodyPr wrap="square" rtlCol="0">
            <a:spAutoFit/>
          </a:bodyPr>
          <a:lstStyle/>
          <a:p>
            <a:r>
              <a:rPr lang="en-US" b="1" dirty="0" smtClean="0"/>
              <a:t>10001</a:t>
            </a:r>
            <a:endParaRPr lang="nl-BE" b="1" dirty="0"/>
          </a:p>
        </p:txBody>
      </p:sp>
      <p:sp>
        <p:nvSpPr>
          <p:cNvPr id="150" name="Tekstvak 149"/>
          <p:cNvSpPr txBox="1"/>
          <p:nvPr/>
        </p:nvSpPr>
        <p:spPr>
          <a:xfrm>
            <a:off x="4032596" y="4941133"/>
            <a:ext cx="871434" cy="369332"/>
          </a:xfrm>
          <a:prstGeom prst="rect">
            <a:avLst/>
          </a:prstGeom>
          <a:noFill/>
        </p:spPr>
        <p:txBody>
          <a:bodyPr wrap="square" rtlCol="0">
            <a:spAutoFit/>
          </a:bodyPr>
          <a:lstStyle/>
          <a:p>
            <a:r>
              <a:rPr lang="en-US" b="1" dirty="0" smtClean="0"/>
              <a:t>17984</a:t>
            </a:r>
            <a:endParaRPr lang="nl-BE" b="1" dirty="0"/>
          </a:p>
        </p:txBody>
      </p:sp>
      <p:sp>
        <p:nvSpPr>
          <p:cNvPr id="151" name="Tekstvak 150"/>
          <p:cNvSpPr txBox="1"/>
          <p:nvPr/>
        </p:nvSpPr>
        <p:spPr>
          <a:xfrm>
            <a:off x="4030347" y="5691477"/>
            <a:ext cx="1140383" cy="369332"/>
          </a:xfrm>
          <a:prstGeom prst="rect">
            <a:avLst/>
          </a:prstGeom>
          <a:noFill/>
        </p:spPr>
        <p:txBody>
          <a:bodyPr wrap="square" rtlCol="0">
            <a:spAutoFit/>
          </a:bodyPr>
          <a:lstStyle/>
          <a:p>
            <a:r>
              <a:rPr lang="en-US" b="1" dirty="0" smtClean="0"/>
              <a:t>16254</a:t>
            </a:r>
            <a:endParaRPr lang="nl-BE" b="1" dirty="0"/>
          </a:p>
        </p:txBody>
      </p:sp>
      <p:sp>
        <p:nvSpPr>
          <p:cNvPr id="152" name="Tekstvak 151"/>
          <p:cNvSpPr txBox="1"/>
          <p:nvPr/>
        </p:nvSpPr>
        <p:spPr>
          <a:xfrm>
            <a:off x="4971146" y="2668304"/>
            <a:ext cx="945693" cy="369332"/>
          </a:xfrm>
          <a:prstGeom prst="rect">
            <a:avLst/>
          </a:prstGeom>
          <a:noFill/>
        </p:spPr>
        <p:txBody>
          <a:bodyPr wrap="square" rtlCol="0">
            <a:spAutoFit/>
          </a:bodyPr>
          <a:lstStyle/>
          <a:p>
            <a:pPr algn="ctr"/>
            <a:r>
              <a:rPr lang="en-US" b="1" dirty="0" smtClean="0"/>
              <a:t>Waiting</a:t>
            </a:r>
            <a:endParaRPr lang="nl-BE" b="1" dirty="0"/>
          </a:p>
        </p:txBody>
      </p:sp>
      <p:sp>
        <p:nvSpPr>
          <p:cNvPr id="153" name="Tekstvak 152"/>
          <p:cNvSpPr txBox="1"/>
          <p:nvPr/>
        </p:nvSpPr>
        <p:spPr>
          <a:xfrm>
            <a:off x="4981904" y="3439453"/>
            <a:ext cx="987095" cy="369332"/>
          </a:xfrm>
          <a:prstGeom prst="rect">
            <a:avLst/>
          </a:prstGeom>
          <a:noFill/>
        </p:spPr>
        <p:txBody>
          <a:bodyPr wrap="square" rtlCol="0">
            <a:spAutoFit/>
          </a:bodyPr>
          <a:lstStyle/>
          <a:p>
            <a:r>
              <a:rPr lang="en-US" b="1" dirty="0" smtClean="0"/>
              <a:t>Waiting</a:t>
            </a:r>
            <a:endParaRPr lang="nl-BE" b="1" dirty="0"/>
          </a:p>
        </p:txBody>
      </p:sp>
      <p:sp>
        <p:nvSpPr>
          <p:cNvPr id="154" name="Tekstvak 153"/>
          <p:cNvSpPr txBox="1"/>
          <p:nvPr/>
        </p:nvSpPr>
        <p:spPr>
          <a:xfrm>
            <a:off x="4984153" y="4191614"/>
            <a:ext cx="984846" cy="646331"/>
          </a:xfrm>
          <a:prstGeom prst="rect">
            <a:avLst/>
          </a:prstGeom>
          <a:noFill/>
        </p:spPr>
        <p:txBody>
          <a:bodyPr wrap="square" rtlCol="0">
            <a:spAutoFit/>
          </a:bodyPr>
          <a:lstStyle/>
          <a:p>
            <a:r>
              <a:rPr lang="en-US" b="1" dirty="0" smtClean="0"/>
              <a:t>Waiting</a:t>
            </a:r>
            <a:endParaRPr lang="nl-BE" b="1" dirty="0" smtClean="0"/>
          </a:p>
          <a:p>
            <a:endParaRPr lang="nl-BE" b="1" dirty="0"/>
          </a:p>
        </p:txBody>
      </p:sp>
      <p:sp>
        <p:nvSpPr>
          <p:cNvPr id="155" name="Tekstvak 154"/>
          <p:cNvSpPr txBox="1"/>
          <p:nvPr/>
        </p:nvSpPr>
        <p:spPr>
          <a:xfrm>
            <a:off x="4984153" y="4946353"/>
            <a:ext cx="984846" cy="369332"/>
          </a:xfrm>
          <a:prstGeom prst="rect">
            <a:avLst/>
          </a:prstGeom>
          <a:noFill/>
        </p:spPr>
        <p:txBody>
          <a:bodyPr wrap="square" rtlCol="0">
            <a:spAutoFit/>
          </a:bodyPr>
          <a:lstStyle/>
          <a:p>
            <a:r>
              <a:rPr lang="en-US" b="1" dirty="0" smtClean="0"/>
              <a:t>Waiting</a:t>
            </a:r>
            <a:endParaRPr lang="nl-BE" b="1" dirty="0"/>
          </a:p>
        </p:txBody>
      </p:sp>
      <p:sp>
        <p:nvSpPr>
          <p:cNvPr id="156" name="Tekstvak 155"/>
          <p:cNvSpPr txBox="1"/>
          <p:nvPr/>
        </p:nvSpPr>
        <p:spPr>
          <a:xfrm>
            <a:off x="4981904" y="5696697"/>
            <a:ext cx="1140383" cy="369332"/>
          </a:xfrm>
          <a:prstGeom prst="rect">
            <a:avLst/>
          </a:prstGeom>
          <a:noFill/>
        </p:spPr>
        <p:txBody>
          <a:bodyPr wrap="square" rtlCol="0">
            <a:spAutoFit/>
          </a:bodyPr>
          <a:lstStyle/>
          <a:p>
            <a:r>
              <a:rPr lang="en-US" b="1" dirty="0" smtClean="0"/>
              <a:t>Waiting</a:t>
            </a:r>
            <a:endParaRPr lang="nl-BE" b="1" dirty="0" smtClean="0"/>
          </a:p>
        </p:txBody>
      </p:sp>
      <p:cxnSp>
        <p:nvCxnSpPr>
          <p:cNvPr id="162" name="Rechte verbindingslijn 161"/>
          <p:cNvCxnSpPr/>
          <p:nvPr/>
        </p:nvCxnSpPr>
        <p:spPr>
          <a:xfrm flipH="1">
            <a:off x="2498271" y="2504429"/>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163" name="Rechte verbindingslijn 162"/>
          <p:cNvCxnSpPr/>
          <p:nvPr/>
        </p:nvCxnSpPr>
        <p:spPr>
          <a:xfrm flipH="1">
            <a:off x="2498271" y="4013914"/>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164" name="Rechte verbindingslijn 163"/>
          <p:cNvCxnSpPr/>
          <p:nvPr/>
        </p:nvCxnSpPr>
        <p:spPr>
          <a:xfrm flipH="1">
            <a:off x="2498271" y="4768655"/>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165" name="Rechte verbindingslijn 164"/>
          <p:cNvCxnSpPr/>
          <p:nvPr/>
        </p:nvCxnSpPr>
        <p:spPr>
          <a:xfrm flipH="1">
            <a:off x="2498271" y="5523396"/>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166" name="Rechte verbindingslijn 165"/>
          <p:cNvCxnSpPr/>
          <p:nvPr/>
        </p:nvCxnSpPr>
        <p:spPr>
          <a:xfrm flipH="1">
            <a:off x="2498271" y="3259172"/>
            <a:ext cx="5617028" cy="0"/>
          </a:xfrm>
          <a:prstGeom prst="line">
            <a:avLst/>
          </a:prstGeom>
        </p:spPr>
        <p:style>
          <a:lnRef idx="1">
            <a:schemeClr val="accent3"/>
          </a:lnRef>
          <a:fillRef idx="0">
            <a:schemeClr val="accent3"/>
          </a:fillRef>
          <a:effectRef idx="0">
            <a:schemeClr val="accent3"/>
          </a:effectRef>
          <a:fontRef idx="minor">
            <a:schemeClr val="tx1"/>
          </a:fontRef>
        </p:style>
      </p:cxnSp>
      <p:sp>
        <p:nvSpPr>
          <p:cNvPr id="12" name="Rechthoek 11"/>
          <p:cNvSpPr/>
          <p:nvPr/>
        </p:nvSpPr>
        <p:spPr>
          <a:xfrm>
            <a:off x="452647" y="1182561"/>
            <a:ext cx="1376153" cy="40011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 name="Rechthoek 1"/>
          <p:cNvSpPr/>
          <p:nvPr/>
        </p:nvSpPr>
        <p:spPr>
          <a:xfrm>
            <a:off x="0" y="0"/>
            <a:ext cx="9144000" cy="72571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BE"/>
          </a:p>
        </p:txBody>
      </p:sp>
      <p:sp>
        <p:nvSpPr>
          <p:cNvPr id="16" name="Tekstvak 15"/>
          <p:cNvSpPr txBox="1"/>
          <p:nvPr/>
        </p:nvSpPr>
        <p:spPr>
          <a:xfrm>
            <a:off x="166298" y="101247"/>
            <a:ext cx="3099416" cy="523220"/>
          </a:xfrm>
          <a:prstGeom prst="rect">
            <a:avLst/>
          </a:prstGeom>
          <a:noFill/>
        </p:spPr>
        <p:txBody>
          <a:bodyPr wrap="square" rtlCol="0">
            <a:spAutoFit/>
          </a:bodyPr>
          <a:lstStyle/>
          <a:p>
            <a:r>
              <a:rPr lang="en-US" sz="2800" dirty="0" smtClean="0">
                <a:solidFill>
                  <a:schemeClr val="tx1">
                    <a:lumMod val="50000"/>
                    <a:lumOff val="50000"/>
                  </a:schemeClr>
                </a:solidFill>
                <a:latin typeface="Myriad Pro" panose="020B0503030403020204" pitchFamily="34" charset="0"/>
              </a:rPr>
              <a:t>Queue manager</a:t>
            </a:r>
          </a:p>
        </p:txBody>
      </p:sp>
      <p:sp>
        <p:nvSpPr>
          <p:cNvPr id="17" name="Tekstvak 16"/>
          <p:cNvSpPr txBox="1"/>
          <p:nvPr/>
        </p:nvSpPr>
        <p:spPr>
          <a:xfrm>
            <a:off x="452647" y="1182561"/>
            <a:ext cx="113697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1</a:t>
            </a:r>
          </a:p>
        </p:txBody>
      </p:sp>
      <p:sp>
        <p:nvSpPr>
          <p:cNvPr id="18" name="Tekstvak 17"/>
          <p:cNvSpPr txBox="1"/>
          <p:nvPr/>
        </p:nvSpPr>
        <p:spPr>
          <a:xfrm>
            <a:off x="452647" y="158267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2</a:t>
            </a:r>
          </a:p>
        </p:txBody>
      </p:sp>
      <p:sp>
        <p:nvSpPr>
          <p:cNvPr id="20" name="Tekstvak 19"/>
          <p:cNvSpPr txBox="1"/>
          <p:nvPr/>
        </p:nvSpPr>
        <p:spPr>
          <a:xfrm>
            <a:off x="452647" y="198278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3</a:t>
            </a:r>
          </a:p>
        </p:txBody>
      </p:sp>
      <p:sp>
        <p:nvSpPr>
          <p:cNvPr id="21" name="Tekstvak 20"/>
          <p:cNvSpPr txBox="1"/>
          <p:nvPr/>
        </p:nvSpPr>
        <p:spPr>
          <a:xfrm>
            <a:off x="452647" y="238289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4</a:t>
            </a:r>
          </a:p>
        </p:txBody>
      </p:sp>
      <p:sp>
        <p:nvSpPr>
          <p:cNvPr id="22" name="Tekstvak 21"/>
          <p:cNvSpPr txBox="1"/>
          <p:nvPr/>
        </p:nvSpPr>
        <p:spPr>
          <a:xfrm>
            <a:off x="452647" y="278300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5</a:t>
            </a:r>
          </a:p>
        </p:txBody>
      </p:sp>
      <p:sp>
        <p:nvSpPr>
          <p:cNvPr id="31" name="Tekstvak 30"/>
          <p:cNvSpPr txBox="1"/>
          <p:nvPr/>
        </p:nvSpPr>
        <p:spPr>
          <a:xfrm>
            <a:off x="452647" y="318311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6</a:t>
            </a:r>
          </a:p>
        </p:txBody>
      </p:sp>
      <p:cxnSp>
        <p:nvCxnSpPr>
          <p:cNvPr id="6" name="Rechte verbindingslijn 5"/>
          <p:cNvCxnSpPr/>
          <p:nvPr/>
        </p:nvCxnSpPr>
        <p:spPr>
          <a:xfrm>
            <a:off x="1828800" y="1182561"/>
            <a:ext cx="0" cy="5145668"/>
          </a:xfrm>
          <a:prstGeom prst="line">
            <a:avLst/>
          </a:prstGeom>
        </p:spPr>
        <p:style>
          <a:lnRef idx="1">
            <a:schemeClr val="accent3"/>
          </a:lnRef>
          <a:fillRef idx="0">
            <a:schemeClr val="accent3"/>
          </a:fillRef>
          <a:effectRef idx="0">
            <a:schemeClr val="accent3"/>
          </a:effectRef>
          <a:fontRef idx="minor">
            <a:schemeClr val="tx1"/>
          </a:fontRef>
        </p:style>
      </p:cxnSp>
      <p:sp>
        <p:nvSpPr>
          <p:cNvPr id="7" name="Afgeronde rechthoek 6"/>
          <p:cNvSpPr/>
          <p:nvPr/>
        </p:nvSpPr>
        <p:spPr>
          <a:xfrm>
            <a:off x="3098800" y="1046892"/>
            <a:ext cx="1553028" cy="464458"/>
          </a:xfrm>
          <a:prstGeom prst="roundRect">
            <a:avLst/>
          </a:prstGeom>
          <a:solidFill>
            <a:schemeClr val="accent2"/>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nl-BE"/>
          </a:p>
        </p:txBody>
      </p:sp>
      <p:sp>
        <p:nvSpPr>
          <p:cNvPr id="32" name="Afgeronde rechthoek 31"/>
          <p:cNvSpPr/>
          <p:nvPr/>
        </p:nvSpPr>
        <p:spPr>
          <a:xfrm>
            <a:off x="4651828" y="1046846"/>
            <a:ext cx="1553028" cy="46445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nl-BE"/>
          </a:p>
        </p:txBody>
      </p:sp>
      <p:sp>
        <p:nvSpPr>
          <p:cNvPr id="33" name="Afgeronde rechthoek 32"/>
          <p:cNvSpPr/>
          <p:nvPr/>
        </p:nvSpPr>
        <p:spPr>
          <a:xfrm>
            <a:off x="6204856" y="1046846"/>
            <a:ext cx="1553028" cy="46445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34" name="Tekstvak 33"/>
          <p:cNvSpPr txBox="1"/>
          <p:nvPr/>
        </p:nvSpPr>
        <p:spPr>
          <a:xfrm>
            <a:off x="3211595" y="1079020"/>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Not started</a:t>
            </a:r>
          </a:p>
        </p:txBody>
      </p:sp>
      <p:sp>
        <p:nvSpPr>
          <p:cNvPr id="35" name="Tekstvak 34"/>
          <p:cNvSpPr txBox="1"/>
          <p:nvPr/>
        </p:nvSpPr>
        <p:spPr>
          <a:xfrm>
            <a:off x="4847460" y="1061314"/>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Running</a:t>
            </a:r>
          </a:p>
        </p:txBody>
      </p:sp>
      <p:sp>
        <p:nvSpPr>
          <p:cNvPr id="36" name="Tekstvak 35"/>
          <p:cNvSpPr txBox="1"/>
          <p:nvPr/>
        </p:nvSpPr>
        <p:spPr>
          <a:xfrm>
            <a:off x="6444030" y="1075782"/>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Finished</a:t>
            </a:r>
          </a:p>
        </p:txBody>
      </p:sp>
      <p:sp>
        <p:nvSpPr>
          <p:cNvPr id="8" name="Rechthoek 7"/>
          <p:cNvSpPr/>
          <p:nvPr/>
        </p:nvSpPr>
        <p:spPr>
          <a:xfrm>
            <a:off x="2510971" y="1982782"/>
            <a:ext cx="5617028" cy="5068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cxnSp>
        <p:nvCxnSpPr>
          <p:cNvPr id="37" name="Rechte verbindingslijn 36"/>
          <p:cNvCxnSpPr/>
          <p:nvPr/>
        </p:nvCxnSpPr>
        <p:spPr>
          <a:xfrm flipH="1">
            <a:off x="2510971" y="1982781"/>
            <a:ext cx="5617028" cy="0"/>
          </a:xfrm>
          <a:prstGeom prst="line">
            <a:avLst/>
          </a:prstGeom>
        </p:spPr>
        <p:style>
          <a:lnRef idx="1">
            <a:schemeClr val="accent3"/>
          </a:lnRef>
          <a:fillRef idx="0">
            <a:schemeClr val="accent3"/>
          </a:fillRef>
          <a:effectRef idx="0">
            <a:schemeClr val="accent3"/>
          </a:effectRef>
          <a:fontRef idx="minor">
            <a:schemeClr val="tx1"/>
          </a:fontRef>
        </p:style>
      </p:cxnSp>
      <p:sp>
        <p:nvSpPr>
          <p:cNvPr id="47" name="Tekstvak 46"/>
          <p:cNvSpPr txBox="1"/>
          <p:nvPr/>
        </p:nvSpPr>
        <p:spPr>
          <a:xfrm>
            <a:off x="2634034" y="2008668"/>
            <a:ext cx="1263359" cy="400110"/>
          </a:xfrm>
          <a:prstGeom prst="rect">
            <a:avLst/>
          </a:prstGeom>
          <a:noFill/>
        </p:spPr>
        <p:txBody>
          <a:bodyPr wrap="square" rtlCol="0">
            <a:spAutoFit/>
          </a:bodyPr>
          <a:lstStyle/>
          <a:p>
            <a:r>
              <a:rPr lang="en-US" sz="2000" dirty="0" smtClean="0">
                <a:latin typeface="Myriad Pro" panose="020B0503030403020204" pitchFamily="34" charset="0"/>
              </a:rPr>
              <a:t>ID</a:t>
            </a:r>
          </a:p>
        </p:txBody>
      </p:sp>
      <p:sp>
        <p:nvSpPr>
          <p:cNvPr id="48" name="Tekstvak 47"/>
          <p:cNvSpPr txBox="1"/>
          <p:nvPr/>
        </p:nvSpPr>
        <p:spPr>
          <a:xfrm>
            <a:off x="3090771" y="2013751"/>
            <a:ext cx="1263359" cy="400110"/>
          </a:xfrm>
          <a:prstGeom prst="rect">
            <a:avLst/>
          </a:prstGeom>
          <a:noFill/>
        </p:spPr>
        <p:txBody>
          <a:bodyPr wrap="square" rtlCol="0">
            <a:spAutoFit/>
          </a:bodyPr>
          <a:lstStyle/>
          <a:p>
            <a:r>
              <a:rPr lang="en-US" sz="2000" dirty="0" smtClean="0">
                <a:latin typeface="Myriad Pro" panose="020B0503030403020204" pitchFamily="34" charset="0"/>
              </a:rPr>
              <a:t>Name</a:t>
            </a:r>
          </a:p>
        </p:txBody>
      </p:sp>
      <p:sp>
        <p:nvSpPr>
          <p:cNvPr id="49" name="Tekstvak 48"/>
          <p:cNvSpPr txBox="1"/>
          <p:nvPr/>
        </p:nvSpPr>
        <p:spPr>
          <a:xfrm>
            <a:off x="3889289" y="2027331"/>
            <a:ext cx="1263359" cy="400110"/>
          </a:xfrm>
          <a:prstGeom prst="rect">
            <a:avLst/>
          </a:prstGeom>
          <a:noFill/>
        </p:spPr>
        <p:txBody>
          <a:bodyPr wrap="square" rtlCol="0">
            <a:spAutoFit/>
          </a:bodyPr>
          <a:lstStyle/>
          <a:p>
            <a:r>
              <a:rPr lang="en-US" sz="2000" dirty="0" smtClean="0">
                <a:latin typeface="Myriad Pro" panose="020B0503030403020204" pitchFamily="34" charset="0"/>
              </a:rPr>
              <a:t>Material</a:t>
            </a:r>
          </a:p>
        </p:txBody>
      </p:sp>
      <p:sp>
        <p:nvSpPr>
          <p:cNvPr id="51" name="Tekstvak 50"/>
          <p:cNvSpPr txBox="1"/>
          <p:nvPr/>
        </p:nvSpPr>
        <p:spPr>
          <a:xfrm>
            <a:off x="5009781" y="2030576"/>
            <a:ext cx="1263359" cy="400110"/>
          </a:xfrm>
          <a:prstGeom prst="rect">
            <a:avLst/>
          </a:prstGeom>
          <a:noFill/>
        </p:spPr>
        <p:txBody>
          <a:bodyPr wrap="square" rtlCol="0">
            <a:spAutoFit/>
          </a:bodyPr>
          <a:lstStyle/>
          <a:p>
            <a:r>
              <a:rPr lang="en-US" sz="2000" dirty="0" smtClean="0">
                <a:latin typeface="Myriad Pro" panose="020B0503030403020204" pitchFamily="34" charset="0"/>
              </a:rPr>
              <a:t>Status</a:t>
            </a:r>
          </a:p>
        </p:txBody>
      </p:sp>
      <p:sp>
        <p:nvSpPr>
          <p:cNvPr id="52" name="Tekstvak 51"/>
          <p:cNvSpPr txBox="1"/>
          <p:nvPr/>
        </p:nvSpPr>
        <p:spPr>
          <a:xfrm>
            <a:off x="6683518" y="2032935"/>
            <a:ext cx="1263359" cy="400110"/>
          </a:xfrm>
          <a:prstGeom prst="rect">
            <a:avLst/>
          </a:prstGeom>
          <a:noFill/>
        </p:spPr>
        <p:txBody>
          <a:bodyPr wrap="square" rtlCol="0">
            <a:spAutoFit/>
          </a:bodyPr>
          <a:lstStyle/>
          <a:p>
            <a:r>
              <a:rPr lang="en-US" sz="2000" dirty="0" smtClean="0">
                <a:latin typeface="Myriad Pro" panose="020B0503030403020204" pitchFamily="34" charset="0"/>
              </a:rPr>
              <a:t>Start</a:t>
            </a:r>
          </a:p>
        </p:txBody>
      </p:sp>
      <p:sp>
        <p:nvSpPr>
          <p:cNvPr id="53" name="Tekstvak 52"/>
          <p:cNvSpPr txBox="1"/>
          <p:nvPr/>
        </p:nvSpPr>
        <p:spPr>
          <a:xfrm>
            <a:off x="7424886" y="2035050"/>
            <a:ext cx="1263359" cy="400110"/>
          </a:xfrm>
          <a:prstGeom prst="rect">
            <a:avLst/>
          </a:prstGeom>
          <a:noFill/>
        </p:spPr>
        <p:txBody>
          <a:bodyPr wrap="square" rtlCol="0">
            <a:spAutoFit/>
          </a:bodyPr>
          <a:lstStyle/>
          <a:p>
            <a:r>
              <a:rPr lang="en-US" sz="2000" dirty="0" smtClean="0">
                <a:latin typeface="Myriad Pro" panose="020B0503030403020204" pitchFamily="34" charset="0"/>
              </a:rPr>
              <a:t>End</a:t>
            </a:r>
          </a:p>
        </p:txBody>
      </p:sp>
      <p:sp>
        <p:nvSpPr>
          <p:cNvPr id="13" name="Rechthoek 12"/>
          <p:cNvSpPr/>
          <p:nvPr/>
        </p:nvSpPr>
        <p:spPr>
          <a:xfrm>
            <a:off x="1739745" y="1200150"/>
            <a:ext cx="373742" cy="37110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65" name="Tekstvak 64"/>
          <p:cNvSpPr txBox="1"/>
          <p:nvPr/>
        </p:nvSpPr>
        <p:spPr>
          <a:xfrm>
            <a:off x="5864154" y="2025751"/>
            <a:ext cx="1263359" cy="400110"/>
          </a:xfrm>
          <a:prstGeom prst="rect">
            <a:avLst/>
          </a:prstGeom>
          <a:noFill/>
        </p:spPr>
        <p:txBody>
          <a:bodyPr wrap="square" rtlCol="0">
            <a:spAutoFit/>
          </a:bodyPr>
          <a:lstStyle/>
          <a:p>
            <a:r>
              <a:rPr lang="en-US" sz="2000" dirty="0" smtClean="0">
                <a:latin typeface="Myriad Pro" panose="020B0503030403020204" pitchFamily="34" charset="0"/>
              </a:rPr>
              <a:t>Job ID</a:t>
            </a:r>
          </a:p>
        </p:txBody>
      </p:sp>
      <p:grpSp>
        <p:nvGrpSpPr>
          <p:cNvPr id="27" name="Groep 26"/>
          <p:cNvGrpSpPr/>
          <p:nvPr/>
        </p:nvGrpSpPr>
        <p:grpSpPr>
          <a:xfrm>
            <a:off x="2499413" y="2505364"/>
            <a:ext cx="5617028" cy="754743"/>
            <a:chOff x="2510971" y="2503493"/>
            <a:chExt cx="5617028" cy="754743"/>
          </a:xfrm>
        </p:grpSpPr>
        <p:grpSp>
          <p:nvGrpSpPr>
            <p:cNvPr id="4" name="Groep 3"/>
            <p:cNvGrpSpPr/>
            <p:nvPr/>
          </p:nvGrpSpPr>
          <p:grpSpPr>
            <a:xfrm>
              <a:off x="2510971" y="2503493"/>
              <a:ext cx="5617028" cy="754743"/>
              <a:chOff x="2510971" y="2503493"/>
              <a:chExt cx="5617028" cy="754743"/>
            </a:xfrm>
          </p:grpSpPr>
          <p:sp>
            <p:nvSpPr>
              <p:cNvPr id="39" name="Rechthoek 38"/>
              <p:cNvSpPr/>
              <p:nvPr/>
            </p:nvSpPr>
            <p:spPr>
              <a:xfrm>
                <a:off x="2510971" y="2503493"/>
                <a:ext cx="5617028" cy="75474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7172" name="Picture 4" descr="http://physics.epotentia.com/queue/images/delcatty.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295920" y="2855169"/>
                <a:ext cx="304800" cy="304801"/>
              </a:xfrm>
              <a:prstGeom prst="rect">
                <a:avLst/>
              </a:prstGeom>
              <a:noFill/>
              <a:extLst>
                <a:ext uri="{909E8E84-426E-40DD-AFC4-6F175D3DCCD1}">
                  <a14:hiddenFill xmlns:a14="http://schemas.microsoft.com/office/drawing/2010/main">
                    <a:solidFill>
                      <a:srgbClr val="FFFFFF"/>
                    </a:solidFill>
                  </a14:hiddenFill>
                </a:ext>
              </a:extLst>
            </p:spPr>
          </p:pic>
          <p:sp>
            <p:nvSpPr>
              <p:cNvPr id="14" name="Tekstvak 13"/>
              <p:cNvSpPr txBox="1"/>
              <p:nvPr/>
            </p:nvSpPr>
            <p:spPr>
              <a:xfrm>
                <a:off x="2634034" y="2673201"/>
                <a:ext cx="275421" cy="369332"/>
              </a:xfrm>
              <a:prstGeom prst="rect">
                <a:avLst/>
              </a:prstGeom>
              <a:noFill/>
            </p:spPr>
            <p:txBody>
              <a:bodyPr wrap="square" rtlCol="0">
                <a:spAutoFit/>
              </a:bodyPr>
              <a:lstStyle/>
              <a:p>
                <a:r>
                  <a:rPr lang="en-US" b="1" dirty="0" smtClean="0"/>
                  <a:t>1</a:t>
                </a:r>
                <a:endParaRPr lang="nl-BE" b="1" dirty="0"/>
              </a:p>
            </p:txBody>
          </p:sp>
          <p:sp>
            <p:nvSpPr>
              <p:cNvPr id="66" name="Tekstvak 65"/>
              <p:cNvSpPr txBox="1"/>
              <p:nvPr/>
            </p:nvSpPr>
            <p:spPr>
              <a:xfrm>
                <a:off x="3002065" y="2673201"/>
                <a:ext cx="696723" cy="369332"/>
              </a:xfrm>
              <a:prstGeom prst="rect">
                <a:avLst/>
              </a:prstGeom>
              <a:noFill/>
            </p:spPr>
            <p:txBody>
              <a:bodyPr wrap="square" rtlCol="0">
                <a:spAutoFit/>
              </a:bodyPr>
              <a:lstStyle/>
              <a:p>
                <a:r>
                  <a:rPr lang="en-US" b="1" dirty="0" smtClean="0"/>
                  <a:t>Si-O</a:t>
                </a:r>
                <a:endParaRPr lang="nl-BE" b="1" dirty="0"/>
              </a:p>
            </p:txBody>
          </p:sp>
          <p:sp>
            <p:nvSpPr>
              <p:cNvPr id="71" name="Tekstvak 70"/>
              <p:cNvSpPr txBox="1"/>
              <p:nvPr/>
            </p:nvSpPr>
            <p:spPr>
              <a:xfrm>
                <a:off x="4032596" y="2673201"/>
                <a:ext cx="814864" cy="369332"/>
              </a:xfrm>
              <a:prstGeom prst="rect">
                <a:avLst/>
              </a:prstGeom>
              <a:noFill/>
            </p:spPr>
            <p:txBody>
              <a:bodyPr wrap="square" rtlCol="0">
                <a:spAutoFit/>
              </a:bodyPr>
              <a:lstStyle/>
              <a:p>
                <a:r>
                  <a:rPr lang="en-US" b="1" dirty="0" smtClean="0"/>
                  <a:t>15111</a:t>
                </a:r>
                <a:endParaRPr lang="nl-BE" b="1" dirty="0"/>
              </a:p>
            </p:txBody>
          </p:sp>
          <p:sp>
            <p:nvSpPr>
              <p:cNvPr id="76" name="Tekstvak 75"/>
              <p:cNvSpPr txBox="1"/>
              <p:nvPr/>
            </p:nvSpPr>
            <p:spPr>
              <a:xfrm>
                <a:off x="4971146" y="2540368"/>
                <a:ext cx="997853" cy="369332"/>
              </a:xfrm>
              <a:prstGeom prst="rect">
                <a:avLst/>
              </a:prstGeom>
              <a:noFill/>
            </p:spPr>
            <p:txBody>
              <a:bodyPr wrap="square" rtlCol="0">
                <a:spAutoFit/>
              </a:bodyPr>
              <a:lstStyle/>
              <a:p>
                <a:pPr algn="ctr"/>
                <a:r>
                  <a:rPr lang="en-US" b="1" dirty="0" smtClean="0"/>
                  <a:t>Running</a:t>
                </a:r>
                <a:endParaRPr lang="nl-BE" b="1" dirty="0"/>
              </a:p>
            </p:txBody>
          </p:sp>
          <p:sp>
            <p:nvSpPr>
              <p:cNvPr id="81" name="Tekstvak 80"/>
              <p:cNvSpPr txBox="1"/>
              <p:nvPr/>
            </p:nvSpPr>
            <p:spPr>
              <a:xfrm>
                <a:off x="5915148" y="2671439"/>
                <a:ext cx="814864" cy="369332"/>
              </a:xfrm>
              <a:prstGeom prst="rect">
                <a:avLst/>
              </a:prstGeom>
              <a:noFill/>
            </p:spPr>
            <p:txBody>
              <a:bodyPr wrap="square" rtlCol="0">
                <a:spAutoFit/>
              </a:bodyPr>
              <a:lstStyle/>
              <a:p>
                <a:r>
                  <a:rPr lang="en-US" b="1" dirty="0" smtClean="0"/>
                  <a:t>15111</a:t>
                </a:r>
                <a:endParaRPr lang="nl-BE" b="1" dirty="0"/>
              </a:p>
            </p:txBody>
          </p:sp>
        </p:grpSp>
        <p:sp>
          <p:nvSpPr>
            <p:cNvPr id="97" name="Tekstvak 96"/>
            <p:cNvSpPr txBox="1"/>
            <p:nvPr/>
          </p:nvSpPr>
          <p:spPr>
            <a:xfrm>
              <a:off x="6681604" y="2672395"/>
              <a:ext cx="814864" cy="369332"/>
            </a:xfrm>
            <a:prstGeom prst="rect">
              <a:avLst/>
            </a:prstGeom>
            <a:noFill/>
          </p:spPr>
          <p:txBody>
            <a:bodyPr wrap="square" rtlCol="0">
              <a:spAutoFit/>
            </a:bodyPr>
            <a:lstStyle/>
            <a:p>
              <a:r>
                <a:rPr lang="en-US" b="1" dirty="0" smtClean="0"/>
                <a:t>11:43</a:t>
              </a:r>
              <a:endParaRPr lang="nl-BE" b="1" dirty="0"/>
            </a:p>
          </p:txBody>
        </p:sp>
      </p:grpSp>
      <p:grpSp>
        <p:nvGrpSpPr>
          <p:cNvPr id="26" name="Groep 25"/>
          <p:cNvGrpSpPr/>
          <p:nvPr/>
        </p:nvGrpSpPr>
        <p:grpSpPr>
          <a:xfrm>
            <a:off x="2499413" y="3260107"/>
            <a:ext cx="5617028" cy="754744"/>
            <a:chOff x="2510971" y="3258236"/>
            <a:chExt cx="5617028" cy="754744"/>
          </a:xfrm>
        </p:grpSpPr>
        <p:grpSp>
          <p:nvGrpSpPr>
            <p:cNvPr id="5" name="Groep 4"/>
            <p:cNvGrpSpPr/>
            <p:nvPr/>
          </p:nvGrpSpPr>
          <p:grpSpPr>
            <a:xfrm>
              <a:off x="2510971" y="3258236"/>
              <a:ext cx="5617028" cy="754744"/>
              <a:chOff x="2510971" y="3258236"/>
              <a:chExt cx="5617028" cy="754744"/>
            </a:xfrm>
          </p:grpSpPr>
          <p:sp>
            <p:nvSpPr>
              <p:cNvPr id="41" name="Rechthoek 40"/>
              <p:cNvSpPr/>
              <p:nvPr/>
            </p:nvSpPr>
            <p:spPr>
              <a:xfrm>
                <a:off x="2510971" y="3258236"/>
                <a:ext cx="5617028" cy="75474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7174" name="Picture 6" descr="http://physics.epotentia.com/queue/images/golett.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81840" y="3540582"/>
                <a:ext cx="532961" cy="472398"/>
              </a:xfrm>
              <a:prstGeom prst="rect">
                <a:avLst/>
              </a:prstGeom>
              <a:noFill/>
              <a:extLst>
                <a:ext uri="{909E8E84-426E-40DD-AFC4-6F175D3DCCD1}">
                  <a14:hiddenFill xmlns:a14="http://schemas.microsoft.com/office/drawing/2010/main">
                    <a:solidFill>
                      <a:srgbClr val="FFFFFF"/>
                    </a:solidFill>
                  </a14:hiddenFill>
                </a:ext>
              </a:extLst>
            </p:spPr>
          </p:pic>
          <p:sp>
            <p:nvSpPr>
              <p:cNvPr id="61" name="Tekstvak 60"/>
              <p:cNvSpPr txBox="1"/>
              <p:nvPr/>
            </p:nvSpPr>
            <p:spPr>
              <a:xfrm>
                <a:off x="2647889" y="3427940"/>
                <a:ext cx="275421" cy="369332"/>
              </a:xfrm>
              <a:prstGeom prst="rect">
                <a:avLst/>
              </a:prstGeom>
              <a:noFill/>
            </p:spPr>
            <p:txBody>
              <a:bodyPr wrap="square" rtlCol="0">
                <a:spAutoFit/>
              </a:bodyPr>
              <a:lstStyle/>
              <a:p>
                <a:r>
                  <a:rPr lang="en-US" b="1" dirty="0" smtClean="0"/>
                  <a:t>2</a:t>
                </a:r>
                <a:endParaRPr lang="nl-BE" b="1" dirty="0"/>
              </a:p>
            </p:txBody>
          </p:sp>
          <p:sp>
            <p:nvSpPr>
              <p:cNvPr id="67" name="Tekstvak 66"/>
              <p:cNvSpPr txBox="1"/>
              <p:nvPr/>
            </p:nvSpPr>
            <p:spPr>
              <a:xfrm>
                <a:off x="2999817" y="3433297"/>
                <a:ext cx="871434" cy="369332"/>
              </a:xfrm>
              <a:prstGeom prst="rect">
                <a:avLst/>
              </a:prstGeom>
              <a:noFill/>
            </p:spPr>
            <p:txBody>
              <a:bodyPr wrap="square" rtlCol="0">
                <a:spAutoFit/>
              </a:bodyPr>
              <a:lstStyle/>
              <a:p>
                <a:r>
                  <a:rPr lang="en-US" b="1" dirty="0" smtClean="0"/>
                  <a:t>MIL-49</a:t>
                </a:r>
                <a:endParaRPr lang="nl-BE" b="1" dirty="0"/>
              </a:p>
            </p:txBody>
          </p:sp>
          <p:sp>
            <p:nvSpPr>
              <p:cNvPr id="72" name="Tekstvak 71"/>
              <p:cNvSpPr txBox="1"/>
              <p:nvPr/>
            </p:nvSpPr>
            <p:spPr>
              <a:xfrm>
                <a:off x="4030348" y="3433297"/>
                <a:ext cx="871434" cy="369332"/>
              </a:xfrm>
              <a:prstGeom prst="rect">
                <a:avLst/>
              </a:prstGeom>
              <a:noFill/>
            </p:spPr>
            <p:txBody>
              <a:bodyPr wrap="square" rtlCol="0">
                <a:spAutoFit/>
              </a:bodyPr>
              <a:lstStyle/>
              <a:p>
                <a:r>
                  <a:rPr lang="en-US" b="1" dirty="0" smtClean="0"/>
                  <a:t>13459</a:t>
                </a:r>
                <a:endParaRPr lang="nl-BE" b="1" dirty="0"/>
              </a:p>
            </p:txBody>
          </p:sp>
          <p:sp>
            <p:nvSpPr>
              <p:cNvPr id="77" name="Tekstvak 76"/>
              <p:cNvSpPr txBox="1"/>
              <p:nvPr/>
            </p:nvSpPr>
            <p:spPr>
              <a:xfrm>
                <a:off x="4981904" y="3311517"/>
                <a:ext cx="987095" cy="369332"/>
              </a:xfrm>
              <a:prstGeom prst="rect">
                <a:avLst/>
              </a:prstGeom>
              <a:noFill/>
            </p:spPr>
            <p:txBody>
              <a:bodyPr wrap="square" rtlCol="0">
                <a:spAutoFit/>
              </a:bodyPr>
              <a:lstStyle/>
              <a:p>
                <a:r>
                  <a:rPr lang="en-US" b="1" dirty="0" smtClean="0"/>
                  <a:t>Running</a:t>
                </a:r>
                <a:endParaRPr lang="nl-BE" b="1" dirty="0"/>
              </a:p>
            </p:txBody>
          </p:sp>
          <p:sp>
            <p:nvSpPr>
              <p:cNvPr id="82" name="Tekstvak 81"/>
              <p:cNvSpPr txBox="1"/>
              <p:nvPr/>
            </p:nvSpPr>
            <p:spPr>
              <a:xfrm>
                <a:off x="5912900" y="3431535"/>
                <a:ext cx="871434" cy="369332"/>
              </a:xfrm>
              <a:prstGeom prst="rect">
                <a:avLst/>
              </a:prstGeom>
              <a:noFill/>
            </p:spPr>
            <p:txBody>
              <a:bodyPr wrap="square" rtlCol="0">
                <a:spAutoFit/>
              </a:bodyPr>
              <a:lstStyle/>
              <a:p>
                <a:r>
                  <a:rPr lang="en-US" b="1" dirty="0" smtClean="0"/>
                  <a:t>13459</a:t>
                </a:r>
                <a:endParaRPr lang="nl-BE" b="1" dirty="0"/>
              </a:p>
            </p:txBody>
          </p:sp>
        </p:grpSp>
        <p:sp>
          <p:nvSpPr>
            <p:cNvPr id="98" name="Tekstvak 97"/>
            <p:cNvSpPr txBox="1"/>
            <p:nvPr/>
          </p:nvSpPr>
          <p:spPr>
            <a:xfrm>
              <a:off x="6681604" y="3422106"/>
              <a:ext cx="814864" cy="369332"/>
            </a:xfrm>
            <a:prstGeom prst="rect">
              <a:avLst/>
            </a:prstGeom>
            <a:noFill/>
          </p:spPr>
          <p:txBody>
            <a:bodyPr wrap="square" rtlCol="0">
              <a:spAutoFit/>
            </a:bodyPr>
            <a:lstStyle/>
            <a:p>
              <a:r>
                <a:rPr lang="en-US" b="1" dirty="0" smtClean="0"/>
                <a:t>11:41</a:t>
              </a:r>
              <a:endParaRPr lang="nl-BE" b="1" dirty="0"/>
            </a:p>
          </p:txBody>
        </p:sp>
      </p:grpSp>
      <p:grpSp>
        <p:nvGrpSpPr>
          <p:cNvPr id="25" name="Groep 24"/>
          <p:cNvGrpSpPr/>
          <p:nvPr/>
        </p:nvGrpSpPr>
        <p:grpSpPr>
          <a:xfrm>
            <a:off x="2499413" y="4014849"/>
            <a:ext cx="5617028" cy="754743"/>
            <a:chOff x="2510971" y="4012978"/>
            <a:chExt cx="5617028" cy="754743"/>
          </a:xfrm>
        </p:grpSpPr>
        <p:grpSp>
          <p:nvGrpSpPr>
            <p:cNvPr id="9" name="Groep 8"/>
            <p:cNvGrpSpPr/>
            <p:nvPr/>
          </p:nvGrpSpPr>
          <p:grpSpPr>
            <a:xfrm>
              <a:off x="2510971" y="4012978"/>
              <a:ext cx="5617028" cy="754743"/>
              <a:chOff x="2510971" y="4012978"/>
              <a:chExt cx="5617028" cy="754743"/>
            </a:xfrm>
          </p:grpSpPr>
          <p:sp>
            <p:nvSpPr>
              <p:cNvPr id="43" name="Rechthoek 42"/>
              <p:cNvSpPr/>
              <p:nvPr/>
            </p:nvSpPr>
            <p:spPr>
              <a:xfrm>
                <a:off x="2510971" y="4012978"/>
                <a:ext cx="5617028" cy="75474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7178" name="Picture 10" descr="http://physics.epotentia.com/queue/images/phanpy.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295920" y="4386843"/>
                <a:ext cx="304800" cy="304801"/>
              </a:xfrm>
              <a:prstGeom prst="rect">
                <a:avLst/>
              </a:prstGeom>
              <a:noFill/>
              <a:extLst>
                <a:ext uri="{909E8E84-426E-40DD-AFC4-6F175D3DCCD1}">
                  <a14:hiddenFill xmlns:a14="http://schemas.microsoft.com/office/drawing/2010/main">
                    <a:solidFill>
                      <a:srgbClr val="FFFFFF"/>
                    </a:solidFill>
                  </a14:hiddenFill>
                </a:ext>
              </a:extLst>
            </p:spPr>
          </p:pic>
          <p:sp>
            <p:nvSpPr>
              <p:cNvPr id="62" name="Tekstvak 61"/>
              <p:cNvSpPr txBox="1"/>
              <p:nvPr/>
            </p:nvSpPr>
            <p:spPr>
              <a:xfrm>
                <a:off x="2634034" y="4187257"/>
                <a:ext cx="275421" cy="369332"/>
              </a:xfrm>
              <a:prstGeom prst="rect">
                <a:avLst/>
              </a:prstGeom>
              <a:noFill/>
            </p:spPr>
            <p:txBody>
              <a:bodyPr wrap="square" rtlCol="0">
                <a:spAutoFit/>
              </a:bodyPr>
              <a:lstStyle/>
              <a:p>
                <a:r>
                  <a:rPr lang="en-US" b="1" dirty="0" smtClean="0"/>
                  <a:t>3</a:t>
                </a:r>
                <a:endParaRPr lang="nl-BE" b="1" dirty="0"/>
              </a:p>
            </p:txBody>
          </p:sp>
          <p:sp>
            <p:nvSpPr>
              <p:cNvPr id="68" name="Tekstvak 67"/>
              <p:cNvSpPr txBox="1"/>
              <p:nvPr/>
            </p:nvSpPr>
            <p:spPr>
              <a:xfrm>
                <a:off x="3002065" y="4185458"/>
                <a:ext cx="696723" cy="369332"/>
              </a:xfrm>
              <a:prstGeom prst="rect">
                <a:avLst/>
              </a:prstGeom>
              <a:noFill/>
            </p:spPr>
            <p:txBody>
              <a:bodyPr wrap="square" rtlCol="0">
                <a:spAutoFit/>
              </a:bodyPr>
              <a:lstStyle/>
              <a:p>
                <a:r>
                  <a:rPr lang="en-US" b="1" dirty="0" smtClean="0"/>
                  <a:t>H2</a:t>
                </a:r>
                <a:endParaRPr lang="nl-BE" b="1" dirty="0"/>
              </a:p>
            </p:txBody>
          </p:sp>
          <p:sp>
            <p:nvSpPr>
              <p:cNvPr id="73" name="Tekstvak 72"/>
              <p:cNvSpPr txBox="1"/>
              <p:nvPr/>
            </p:nvSpPr>
            <p:spPr>
              <a:xfrm>
                <a:off x="4032596" y="4185458"/>
                <a:ext cx="814864" cy="369332"/>
              </a:xfrm>
              <a:prstGeom prst="rect">
                <a:avLst/>
              </a:prstGeom>
              <a:noFill/>
            </p:spPr>
            <p:txBody>
              <a:bodyPr wrap="square" rtlCol="0">
                <a:spAutoFit/>
              </a:bodyPr>
              <a:lstStyle/>
              <a:p>
                <a:r>
                  <a:rPr lang="en-US" b="1" dirty="0" smtClean="0"/>
                  <a:t>10001</a:t>
                </a:r>
                <a:endParaRPr lang="nl-BE" b="1" dirty="0"/>
              </a:p>
            </p:txBody>
          </p:sp>
          <p:sp>
            <p:nvSpPr>
              <p:cNvPr id="78" name="Tekstvak 77"/>
              <p:cNvSpPr txBox="1"/>
              <p:nvPr/>
            </p:nvSpPr>
            <p:spPr>
              <a:xfrm>
                <a:off x="4984153" y="4063678"/>
                <a:ext cx="1138134" cy="369332"/>
              </a:xfrm>
              <a:prstGeom prst="rect">
                <a:avLst/>
              </a:prstGeom>
              <a:noFill/>
            </p:spPr>
            <p:txBody>
              <a:bodyPr wrap="square" rtlCol="0">
                <a:spAutoFit/>
              </a:bodyPr>
              <a:lstStyle/>
              <a:p>
                <a:r>
                  <a:rPr lang="en-US" b="1" dirty="0" smtClean="0"/>
                  <a:t>Running</a:t>
                </a:r>
                <a:endParaRPr lang="nl-BE" b="1" dirty="0" smtClean="0"/>
              </a:p>
            </p:txBody>
          </p:sp>
          <p:sp>
            <p:nvSpPr>
              <p:cNvPr id="83" name="Tekstvak 82"/>
              <p:cNvSpPr txBox="1"/>
              <p:nvPr/>
            </p:nvSpPr>
            <p:spPr>
              <a:xfrm>
                <a:off x="5915148" y="4183696"/>
                <a:ext cx="814864" cy="369332"/>
              </a:xfrm>
              <a:prstGeom prst="rect">
                <a:avLst/>
              </a:prstGeom>
              <a:noFill/>
            </p:spPr>
            <p:txBody>
              <a:bodyPr wrap="square" rtlCol="0">
                <a:spAutoFit/>
              </a:bodyPr>
              <a:lstStyle/>
              <a:p>
                <a:r>
                  <a:rPr lang="en-US" b="1" dirty="0" smtClean="0"/>
                  <a:t>10001</a:t>
                </a:r>
                <a:endParaRPr lang="nl-BE" b="1" dirty="0"/>
              </a:p>
            </p:txBody>
          </p:sp>
        </p:grpSp>
        <p:sp>
          <p:nvSpPr>
            <p:cNvPr id="99" name="Tekstvak 98"/>
            <p:cNvSpPr txBox="1"/>
            <p:nvPr/>
          </p:nvSpPr>
          <p:spPr>
            <a:xfrm>
              <a:off x="6689690" y="4183696"/>
              <a:ext cx="814864" cy="369332"/>
            </a:xfrm>
            <a:prstGeom prst="rect">
              <a:avLst/>
            </a:prstGeom>
            <a:noFill/>
          </p:spPr>
          <p:txBody>
            <a:bodyPr wrap="square" rtlCol="0">
              <a:spAutoFit/>
            </a:bodyPr>
            <a:lstStyle/>
            <a:p>
              <a:r>
                <a:rPr lang="en-US" b="1" dirty="0" smtClean="0"/>
                <a:t>11:45</a:t>
              </a:r>
              <a:endParaRPr lang="nl-BE" b="1" dirty="0"/>
            </a:p>
          </p:txBody>
        </p:sp>
      </p:grpSp>
      <p:grpSp>
        <p:nvGrpSpPr>
          <p:cNvPr id="23" name="Groep 22"/>
          <p:cNvGrpSpPr/>
          <p:nvPr/>
        </p:nvGrpSpPr>
        <p:grpSpPr>
          <a:xfrm>
            <a:off x="2499413" y="5524331"/>
            <a:ext cx="5617028" cy="754743"/>
            <a:chOff x="2510971" y="5522460"/>
            <a:chExt cx="5617028" cy="754743"/>
          </a:xfrm>
        </p:grpSpPr>
        <p:grpSp>
          <p:nvGrpSpPr>
            <p:cNvPr id="15" name="Groep 14"/>
            <p:cNvGrpSpPr/>
            <p:nvPr/>
          </p:nvGrpSpPr>
          <p:grpSpPr>
            <a:xfrm>
              <a:off x="2510971" y="5522460"/>
              <a:ext cx="5617028" cy="754743"/>
              <a:chOff x="2510971" y="5522460"/>
              <a:chExt cx="5617028" cy="754743"/>
            </a:xfrm>
          </p:grpSpPr>
          <p:sp>
            <p:nvSpPr>
              <p:cNvPr id="54" name="Rechthoek 53"/>
              <p:cNvSpPr/>
              <p:nvPr/>
            </p:nvSpPr>
            <p:spPr>
              <a:xfrm>
                <a:off x="2510971" y="5522460"/>
                <a:ext cx="5617028" cy="75474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grpSp>
            <p:nvGrpSpPr>
              <p:cNvPr id="11" name="Groep 10"/>
              <p:cNvGrpSpPr/>
              <p:nvPr/>
            </p:nvGrpSpPr>
            <p:grpSpPr>
              <a:xfrm>
                <a:off x="2647889" y="5568761"/>
                <a:ext cx="4405393" cy="580464"/>
                <a:chOff x="2647889" y="5568761"/>
                <a:chExt cx="4405393" cy="580464"/>
              </a:xfrm>
            </p:grpSpPr>
            <p:pic>
              <p:nvPicPr>
                <p:cNvPr id="7170" name="Picture 2" descr="http://physics.epotentia.com/queue/images/muk.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339835" y="5900094"/>
                  <a:ext cx="249130" cy="249131"/>
                </a:xfrm>
                <a:prstGeom prst="rect">
                  <a:avLst/>
                </a:prstGeom>
                <a:noFill/>
                <a:extLst>
                  <a:ext uri="{909E8E84-426E-40DD-AFC4-6F175D3DCCD1}">
                    <a14:hiddenFill xmlns:a14="http://schemas.microsoft.com/office/drawing/2010/main">
                      <a:solidFill>
                        <a:srgbClr val="FFFFFF"/>
                      </a:solidFill>
                    </a14:hiddenFill>
                  </a:ext>
                </a:extLst>
              </p:spPr>
            </p:pic>
            <p:sp>
              <p:nvSpPr>
                <p:cNvPr id="64" name="Tekstvak 63"/>
                <p:cNvSpPr txBox="1"/>
                <p:nvPr/>
              </p:nvSpPr>
              <p:spPr>
                <a:xfrm>
                  <a:off x="2647889" y="5696735"/>
                  <a:ext cx="275421" cy="369332"/>
                </a:xfrm>
                <a:prstGeom prst="rect">
                  <a:avLst/>
                </a:prstGeom>
                <a:noFill/>
              </p:spPr>
              <p:txBody>
                <a:bodyPr wrap="square" rtlCol="0">
                  <a:spAutoFit/>
                </a:bodyPr>
                <a:lstStyle/>
                <a:p>
                  <a:r>
                    <a:rPr lang="en-US" b="1" dirty="0" smtClean="0"/>
                    <a:t>5</a:t>
                  </a:r>
                  <a:endParaRPr lang="nl-BE" b="1" dirty="0"/>
                </a:p>
              </p:txBody>
            </p:sp>
            <p:sp>
              <p:nvSpPr>
                <p:cNvPr id="70" name="Tekstvak 69"/>
                <p:cNvSpPr txBox="1"/>
                <p:nvPr/>
              </p:nvSpPr>
              <p:spPr>
                <a:xfrm>
                  <a:off x="2999816" y="5690541"/>
                  <a:ext cx="1140383" cy="369332"/>
                </a:xfrm>
                <a:prstGeom prst="rect">
                  <a:avLst/>
                </a:prstGeom>
                <a:noFill/>
              </p:spPr>
              <p:txBody>
                <a:bodyPr wrap="square" rtlCol="0">
                  <a:spAutoFit/>
                </a:bodyPr>
                <a:lstStyle/>
                <a:p>
                  <a:r>
                    <a:rPr lang="en-US" b="1" dirty="0" smtClean="0"/>
                    <a:t>NaAlAsS4</a:t>
                  </a:r>
                  <a:endParaRPr lang="nl-BE" b="1" dirty="0"/>
                </a:p>
              </p:txBody>
            </p:sp>
            <p:sp>
              <p:nvSpPr>
                <p:cNvPr id="75" name="Tekstvak 74"/>
                <p:cNvSpPr txBox="1"/>
                <p:nvPr/>
              </p:nvSpPr>
              <p:spPr>
                <a:xfrm>
                  <a:off x="4030347" y="5690541"/>
                  <a:ext cx="1140383" cy="369332"/>
                </a:xfrm>
                <a:prstGeom prst="rect">
                  <a:avLst/>
                </a:prstGeom>
                <a:noFill/>
              </p:spPr>
              <p:txBody>
                <a:bodyPr wrap="square" rtlCol="0">
                  <a:spAutoFit/>
                </a:bodyPr>
                <a:lstStyle/>
                <a:p>
                  <a:r>
                    <a:rPr lang="en-US" b="1" dirty="0" smtClean="0"/>
                    <a:t>16254</a:t>
                  </a:r>
                  <a:endParaRPr lang="nl-BE" b="1" dirty="0"/>
                </a:p>
              </p:txBody>
            </p:sp>
            <p:sp>
              <p:nvSpPr>
                <p:cNvPr id="80" name="Tekstvak 79"/>
                <p:cNvSpPr txBox="1"/>
                <p:nvPr/>
              </p:nvSpPr>
              <p:spPr>
                <a:xfrm>
                  <a:off x="4981904" y="5568761"/>
                  <a:ext cx="1140383" cy="369332"/>
                </a:xfrm>
                <a:prstGeom prst="rect">
                  <a:avLst/>
                </a:prstGeom>
                <a:noFill/>
              </p:spPr>
              <p:txBody>
                <a:bodyPr wrap="square" rtlCol="0">
                  <a:spAutoFit/>
                </a:bodyPr>
                <a:lstStyle/>
                <a:p>
                  <a:r>
                    <a:rPr lang="en-US" b="1" dirty="0" smtClean="0"/>
                    <a:t>Running</a:t>
                  </a:r>
                  <a:endParaRPr lang="nl-BE" b="1" dirty="0" smtClean="0"/>
                </a:p>
              </p:txBody>
            </p:sp>
            <p:sp>
              <p:nvSpPr>
                <p:cNvPr id="85" name="Tekstvak 84"/>
                <p:cNvSpPr txBox="1"/>
                <p:nvPr/>
              </p:nvSpPr>
              <p:spPr>
                <a:xfrm>
                  <a:off x="5912899" y="5688779"/>
                  <a:ext cx="1140383" cy="369332"/>
                </a:xfrm>
                <a:prstGeom prst="rect">
                  <a:avLst/>
                </a:prstGeom>
                <a:noFill/>
              </p:spPr>
              <p:txBody>
                <a:bodyPr wrap="square" rtlCol="0">
                  <a:spAutoFit/>
                </a:bodyPr>
                <a:lstStyle/>
                <a:p>
                  <a:r>
                    <a:rPr lang="en-US" b="1" dirty="0" smtClean="0"/>
                    <a:t>16254</a:t>
                  </a:r>
                  <a:endParaRPr lang="nl-BE" b="1" dirty="0"/>
                </a:p>
              </p:txBody>
            </p:sp>
          </p:grpSp>
        </p:grpSp>
        <p:sp>
          <p:nvSpPr>
            <p:cNvPr id="101" name="Tekstvak 100"/>
            <p:cNvSpPr txBox="1"/>
            <p:nvPr/>
          </p:nvSpPr>
          <p:spPr>
            <a:xfrm>
              <a:off x="6689690" y="5695422"/>
              <a:ext cx="814864" cy="369332"/>
            </a:xfrm>
            <a:prstGeom prst="rect">
              <a:avLst/>
            </a:prstGeom>
            <a:noFill/>
          </p:spPr>
          <p:txBody>
            <a:bodyPr wrap="square" rtlCol="0">
              <a:spAutoFit/>
            </a:bodyPr>
            <a:lstStyle/>
            <a:p>
              <a:r>
                <a:rPr lang="en-US" b="1" dirty="0" smtClean="0"/>
                <a:t>11:44</a:t>
              </a:r>
              <a:endParaRPr lang="nl-BE" b="1" dirty="0"/>
            </a:p>
          </p:txBody>
        </p:sp>
      </p:grpSp>
      <p:grpSp>
        <p:nvGrpSpPr>
          <p:cNvPr id="28" name="Groep 27"/>
          <p:cNvGrpSpPr/>
          <p:nvPr/>
        </p:nvGrpSpPr>
        <p:grpSpPr>
          <a:xfrm>
            <a:off x="2500304" y="4770996"/>
            <a:ext cx="5617028" cy="754743"/>
            <a:chOff x="2511862" y="4769125"/>
            <a:chExt cx="5617028" cy="754743"/>
          </a:xfrm>
        </p:grpSpPr>
        <p:grpSp>
          <p:nvGrpSpPr>
            <p:cNvPr id="24" name="Groep 23"/>
            <p:cNvGrpSpPr/>
            <p:nvPr/>
          </p:nvGrpSpPr>
          <p:grpSpPr>
            <a:xfrm>
              <a:off x="2511862" y="4769125"/>
              <a:ext cx="5617028" cy="754743"/>
              <a:chOff x="2514657" y="4769967"/>
              <a:chExt cx="5617028" cy="754743"/>
            </a:xfrm>
          </p:grpSpPr>
          <p:grpSp>
            <p:nvGrpSpPr>
              <p:cNvPr id="10" name="Groep 9"/>
              <p:cNvGrpSpPr/>
              <p:nvPr/>
            </p:nvGrpSpPr>
            <p:grpSpPr>
              <a:xfrm>
                <a:off x="2514657" y="4769967"/>
                <a:ext cx="5617028" cy="754743"/>
                <a:chOff x="2510971" y="4767719"/>
                <a:chExt cx="5617028" cy="754743"/>
              </a:xfrm>
            </p:grpSpPr>
            <p:sp>
              <p:nvSpPr>
                <p:cNvPr id="45" name="Rechthoek 44"/>
                <p:cNvSpPr/>
                <p:nvPr/>
              </p:nvSpPr>
              <p:spPr>
                <a:xfrm>
                  <a:off x="2510971" y="4767719"/>
                  <a:ext cx="5617028" cy="75474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7176" name="Picture 8" descr="http://physics.epotentia.com/queue/images/raichu.gif"/>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5317672" y="5148686"/>
                  <a:ext cx="304800" cy="304801"/>
                </a:xfrm>
                <a:prstGeom prst="rect">
                  <a:avLst/>
                </a:prstGeom>
                <a:noFill/>
                <a:extLst>
                  <a:ext uri="{909E8E84-426E-40DD-AFC4-6F175D3DCCD1}">
                    <a14:hiddenFill xmlns:a14="http://schemas.microsoft.com/office/drawing/2010/main">
                      <a:solidFill>
                        <a:srgbClr val="FFFFFF"/>
                      </a:solidFill>
                    </a14:hiddenFill>
                  </a:ext>
                </a:extLst>
              </p:spPr>
            </p:pic>
            <p:sp>
              <p:nvSpPr>
                <p:cNvPr id="69" name="Tekstvak 68"/>
                <p:cNvSpPr txBox="1"/>
                <p:nvPr/>
              </p:nvSpPr>
              <p:spPr>
                <a:xfrm>
                  <a:off x="3002065" y="4940197"/>
                  <a:ext cx="871434" cy="369332"/>
                </a:xfrm>
                <a:prstGeom prst="rect">
                  <a:avLst/>
                </a:prstGeom>
                <a:noFill/>
              </p:spPr>
              <p:txBody>
                <a:bodyPr wrap="square" rtlCol="0">
                  <a:spAutoFit/>
                </a:bodyPr>
                <a:lstStyle/>
                <a:p>
                  <a:r>
                    <a:rPr lang="en-US" b="1" dirty="0" smtClean="0"/>
                    <a:t>Cd surf</a:t>
                  </a:r>
                  <a:endParaRPr lang="nl-BE" b="1" dirty="0"/>
                </a:p>
              </p:txBody>
            </p:sp>
            <p:sp>
              <p:nvSpPr>
                <p:cNvPr id="74" name="Tekstvak 73"/>
                <p:cNvSpPr txBox="1"/>
                <p:nvPr/>
              </p:nvSpPr>
              <p:spPr>
                <a:xfrm>
                  <a:off x="4032596" y="4940197"/>
                  <a:ext cx="871434" cy="369332"/>
                </a:xfrm>
                <a:prstGeom prst="rect">
                  <a:avLst/>
                </a:prstGeom>
                <a:noFill/>
              </p:spPr>
              <p:txBody>
                <a:bodyPr wrap="square" rtlCol="0">
                  <a:spAutoFit/>
                </a:bodyPr>
                <a:lstStyle/>
                <a:p>
                  <a:r>
                    <a:rPr lang="en-US" b="1" dirty="0" smtClean="0"/>
                    <a:t>17984</a:t>
                  </a:r>
                  <a:endParaRPr lang="nl-BE" b="1" dirty="0"/>
                </a:p>
              </p:txBody>
            </p:sp>
            <p:sp>
              <p:nvSpPr>
                <p:cNvPr id="79" name="Tekstvak 78"/>
                <p:cNvSpPr txBox="1"/>
                <p:nvPr/>
              </p:nvSpPr>
              <p:spPr>
                <a:xfrm>
                  <a:off x="4984153" y="4818417"/>
                  <a:ext cx="984846" cy="369332"/>
                </a:xfrm>
                <a:prstGeom prst="rect">
                  <a:avLst/>
                </a:prstGeom>
                <a:noFill/>
              </p:spPr>
              <p:txBody>
                <a:bodyPr wrap="square" rtlCol="0">
                  <a:spAutoFit/>
                </a:bodyPr>
                <a:lstStyle/>
                <a:p>
                  <a:r>
                    <a:rPr lang="en-US" b="1" dirty="0" smtClean="0"/>
                    <a:t>Running</a:t>
                  </a:r>
                  <a:endParaRPr lang="nl-BE" b="1" dirty="0"/>
                </a:p>
              </p:txBody>
            </p:sp>
            <p:sp>
              <p:nvSpPr>
                <p:cNvPr id="84" name="Tekstvak 83"/>
                <p:cNvSpPr txBox="1"/>
                <p:nvPr/>
              </p:nvSpPr>
              <p:spPr>
                <a:xfrm>
                  <a:off x="5915148" y="4938435"/>
                  <a:ext cx="871434" cy="369332"/>
                </a:xfrm>
                <a:prstGeom prst="rect">
                  <a:avLst/>
                </a:prstGeom>
                <a:noFill/>
              </p:spPr>
              <p:txBody>
                <a:bodyPr wrap="square" rtlCol="0">
                  <a:spAutoFit/>
                </a:bodyPr>
                <a:lstStyle/>
                <a:p>
                  <a:r>
                    <a:rPr lang="en-US" b="1" dirty="0" smtClean="0"/>
                    <a:t>17984</a:t>
                  </a:r>
                  <a:endParaRPr lang="nl-BE" b="1" dirty="0"/>
                </a:p>
              </p:txBody>
            </p:sp>
          </p:grpSp>
          <p:sp>
            <p:nvSpPr>
              <p:cNvPr id="100" name="Tekstvak 99"/>
              <p:cNvSpPr txBox="1"/>
              <p:nvPr/>
            </p:nvSpPr>
            <p:spPr>
              <a:xfrm>
                <a:off x="6689690" y="4945561"/>
                <a:ext cx="814864" cy="369332"/>
              </a:xfrm>
              <a:prstGeom prst="rect">
                <a:avLst/>
              </a:prstGeom>
              <a:noFill/>
            </p:spPr>
            <p:txBody>
              <a:bodyPr wrap="square" rtlCol="0">
                <a:spAutoFit/>
              </a:bodyPr>
              <a:lstStyle/>
              <a:p>
                <a:r>
                  <a:rPr lang="en-US" b="1" dirty="0" smtClean="0"/>
                  <a:t>11:42</a:t>
                </a:r>
                <a:endParaRPr lang="nl-BE" b="1" dirty="0"/>
              </a:p>
            </p:txBody>
          </p:sp>
        </p:grpSp>
        <p:sp>
          <p:nvSpPr>
            <p:cNvPr id="63" name="Tekstvak 62"/>
            <p:cNvSpPr txBox="1"/>
            <p:nvPr/>
          </p:nvSpPr>
          <p:spPr>
            <a:xfrm>
              <a:off x="2634034" y="4941996"/>
              <a:ext cx="275421" cy="369332"/>
            </a:xfrm>
            <a:prstGeom prst="rect">
              <a:avLst/>
            </a:prstGeom>
            <a:noFill/>
          </p:spPr>
          <p:txBody>
            <a:bodyPr wrap="square" rtlCol="0">
              <a:spAutoFit/>
            </a:bodyPr>
            <a:lstStyle/>
            <a:p>
              <a:r>
                <a:rPr lang="en-US" b="1" dirty="0" smtClean="0"/>
                <a:t>4</a:t>
              </a:r>
              <a:endParaRPr lang="nl-BE" b="1" dirty="0"/>
            </a:p>
          </p:txBody>
        </p:sp>
      </p:grpSp>
      <p:cxnSp>
        <p:nvCxnSpPr>
          <p:cNvPr id="40" name="Rechte verbindingslijn 39"/>
          <p:cNvCxnSpPr/>
          <p:nvPr/>
        </p:nvCxnSpPr>
        <p:spPr>
          <a:xfrm flipH="1">
            <a:off x="2501446" y="2503493"/>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42" name="Rechte verbindingslijn 41"/>
          <p:cNvCxnSpPr/>
          <p:nvPr/>
        </p:nvCxnSpPr>
        <p:spPr>
          <a:xfrm flipH="1">
            <a:off x="2501446" y="3258236"/>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44" name="Rechte verbindingslijn 43"/>
          <p:cNvCxnSpPr/>
          <p:nvPr/>
        </p:nvCxnSpPr>
        <p:spPr>
          <a:xfrm flipH="1">
            <a:off x="2501446" y="4012978"/>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46" name="Rechte verbindingslijn 45"/>
          <p:cNvCxnSpPr/>
          <p:nvPr/>
        </p:nvCxnSpPr>
        <p:spPr>
          <a:xfrm flipH="1">
            <a:off x="2501446" y="4767719"/>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55" name="Rechte verbindingslijn 54"/>
          <p:cNvCxnSpPr/>
          <p:nvPr/>
        </p:nvCxnSpPr>
        <p:spPr>
          <a:xfrm flipH="1">
            <a:off x="2501446" y="5522460"/>
            <a:ext cx="5617028" cy="0"/>
          </a:xfrm>
          <a:prstGeom prst="line">
            <a:avLst/>
          </a:prstGeom>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2850941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nodeType="withEffect">
                                  <p:stCondLst>
                                    <p:cond delay="40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nodeType="withEffect">
                                  <p:stCondLst>
                                    <p:cond delay="40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nodeType="withEffect">
                                  <p:stCondLst>
                                    <p:cond delay="60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nodeType="withEffect">
                                  <p:stCondLst>
                                    <p:cond delay="80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Rechthoek 101"/>
          <p:cNvSpPr/>
          <p:nvPr/>
        </p:nvSpPr>
        <p:spPr>
          <a:xfrm>
            <a:off x="2510971" y="2504429"/>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3" name="Rechthoek 102"/>
          <p:cNvSpPr/>
          <p:nvPr/>
        </p:nvSpPr>
        <p:spPr>
          <a:xfrm>
            <a:off x="2510971" y="3259172"/>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4" name="Rechthoek 103"/>
          <p:cNvSpPr/>
          <p:nvPr/>
        </p:nvSpPr>
        <p:spPr>
          <a:xfrm>
            <a:off x="2510971" y="4013914"/>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5" name="Rechthoek 104"/>
          <p:cNvSpPr/>
          <p:nvPr/>
        </p:nvSpPr>
        <p:spPr>
          <a:xfrm>
            <a:off x="2510971" y="4768655"/>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7" name="Tekstvak 106"/>
          <p:cNvSpPr txBox="1"/>
          <p:nvPr/>
        </p:nvSpPr>
        <p:spPr>
          <a:xfrm>
            <a:off x="2634034" y="2674137"/>
            <a:ext cx="275421" cy="369332"/>
          </a:xfrm>
          <a:prstGeom prst="rect">
            <a:avLst/>
          </a:prstGeom>
          <a:noFill/>
        </p:spPr>
        <p:txBody>
          <a:bodyPr wrap="square" rtlCol="0">
            <a:spAutoFit/>
          </a:bodyPr>
          <a:lstStyle/>
          <a:p>
            <a:r>
              <a:rPr lang="en-US" b="1" dirty="0" smtClean="0"/>
              <a:t>1</a:t>
            </a:r>
            <a:endParaRPr lang="nl-BE" b="1" dirty="0"/>
          </a:p>
        </p:txBody>
      </p:sp>
      <p:sp>
        <p:nvSpPr>
          <p:cNvPr id="108" name="Tekstvak 107"/>
          <p:cNvSpPr txBox="1"/>
          <p:nvPr/>
        </p:nvSpPr>
        <p:spPr>
          <a:xfrm>
            <a:off x="2647889" y="3428876"/>
            <a:ext cx="275421" cy="369332"/>
          </a:xfrm>
          <a:prstGeom prst="rect">
            <a:avLst/>
          </a:prstGeom>
          <a:noFill/>
        </p:spPr>
        <p:txBody>
          <a:bodyPr wrap="square" rtlCol="0">
            <a:spAutoFit/>
          </a:bodyPr>
          <a:lstStyle/>
          <a:p>
            <a:r>
              <a:rPr lang="en-US" b="1" dirty="0" smtClean="0"/>
              <a:t>2</a:t>
            </a:r>
            <a:endParaRPr lang="nl-BE" b="1" dirty="0"/>
          </a:p>
        </p:txBody>
      </p:sp>
      <p:sp>
        <p:nvSpPr>
          <p:cNvPr id="109" name="Tekstvak 108"/>
          <p:cNvSpPr txBox="1"/>
          <p:nvPr/>
        </p:nvSpPr>
        <p:spPr>
          <a:xfrm>
            <a:off x="2634034" y="4188193"/>
            <a:ext cx="275421" cy="369332"/>
          </a:xfrm>
          <a:prstGeom prst="rect">
            <a:avLst/>
          </a:prstGeom>
          <a:noFill/>
        </p:spPr>
        <p:txBody>
          <a:bodyPr wrap="square" rtlCol="0">
            <a:spAutoFit/>
          </a:bodyPr>
          <a:lstStyle/>
          <a:p>
            <a:r>
              <a:rPr lang="en-US" b="1" dirty="0" smtClean="0"/>
              <a:t>3</a:t>
            </a:r>
            <a:endParaRPr lang="nl-BE" b="1" dirty="0"/>
          </a:p>
        </p:txBody>
      </p:sp>
      <p:sp>
        <p:nvSpPr>
          <p:cNvPr id="110" name="Tekstvak 109"/>
          <p:cNvSpPr txBox="1"/>
          <p:nvPr/>
        </p:nvSpPr>
        <p:spPr>
          <a:xfrm>
            <a:off x="2634034" y="4942932"/>
            <a:ext cx="275421" cy="369332"/>
          </a:xfrm>
          <a:prstGeom prst="rect">
            <a:avLst/>
          </a:prstGeom>
          <a:noFill/>
        </p:spPr>
        <p:txBody>
          <a:bodyPr wrap="square" rtlCol="0">
            <a:spAutoFit/>
          </a:bodyPr>
          <a:lstStyle/>
          <a:p>
            <a:r>
              <a:rPr lang="en-US" b="1" dirty="0" smtClean="0"/>
              <a:t>4</a:t>
            </a:r>
            <a:endParaRPr lang="nl-BE" b="1" dirty="0"/>
          </a:p>
        </p:txBody>
      </p:sp>
      <p:sp>
        <p:nvSpPr>
          <p:cNvPr id="111" name="Tekstvak 110"/>
          <p:cNvSpPr txBox="1"/>
          <p:nvPr/>
        </p:nvSpPr>
        <p:spPr>
          <a:xfrm>
            <a:off x="2647889" y="5697671"/>
            <a:ext cx="275421" cy="369332"/>
          </a:xfrm>
          <a:prstGeom prst="rect">
            <a:avLst/>
          </a:prstGeom>
          <a:noFill/>
        </p:spPr>
        <p:txBody>
          <a:bodyPr wrap="square" rtlCol="0">
            <a:spAutoFit/>
          </a:bodyPr>
          <a:lstStyle/>
          <a:p>
            <a:r>
              <a:rPr lang="en-US" b="1" dirty="0" smtClean="0"/>
              <a:t>5</a:t>
            </a:r>
            <a:endParaRPr lang="nl-BE" b="1" dirty="0"/>
          </a:p>
        </p:txBody>
      </p:sp>
      <p:sp>
        <p:nvSpPr>
          <p:cNvPr id="112" name="Tekstvak 111"/>
          <p:cNvSpPr txBox="1"/>
          <p:nvPr/>
        </p:nvSpPr>
        <p:spPr>
          <a:xfrm>
            <a:off x="3002065" y="2674137"/>
            <a:ext cx="696723" cy="369332"/>
          </a:xfrm>
          <a:prstGeom prst="rect">
            <a:avLst/>
          </a:prstGeom>
          <a:noFill/>
        </p:spPr>
        <p:txBody>
          <a:bodyPr wrap="square" rtlCol="0">
            <a:spAutoFit/>
          </a:bodyPr>
          <a:lstStyle/>
          <a:p>
            <a:r>
              <a:rPr lang="en-US" b="1" dirty="0" smtClean="0"/>
              <a:t>Si-O</a:t>
            </a:r>
            <a:endParaRPr lang="nl-BE" b="1" dirty="0"/>
          </a:p>
        </p:txBody>
      </p:sp>
      <p:sp>
        <p:nvSpPr>
          <p:cNvPr id="113" name="Tekstvak 112"/>
          <p:cNvSpPr txBox="1"/>
          <p:nvPr/>
        </p:nvSpPr>
        <p:spPr>
          <a:xfrm>
            <a:off x="2999817" y="3434233"/>
            <a:ext cx="871434" cy="369332"/>
          </a:xfrm>
          <a:prstGeom prst="rect">
            <a:avLst/>
          </a:prstGeom>
          <a:noFill/>
        </p:spPr>
        <p:txBody>
          <a:bodyPr wrap="square" rtlCol="0">
            <a:spAutoFit/>
          </a:bodyPr>
          <a:lstStyle/>
          <a:p>
            <a:r>
              <a:rPr lang="en-US" b="1" dirty="0" smtClean="0"/>
              <a:t>MIL-49</a:t>
            </a:r>
            <a:endParaRPr lang="nl-BE" b="1" dirty="0"/>
          </a:p>
        </p:txBody>
      </p:sp>
      <p:sp>
        <p:nvSpPr>
          <p:cNvPr id="114" name="Tekstvak 113"/>
          <p:cNvSpPr txBox="1"/>
          <p:nvPr/>
        </p:nvSpPr>
        <p:spPr>
          <a:xfrm>
            <a:off x="3002065" y="4186394"/>
            <a:ext cx="696723" cy="369332"/>
          </a:xfrm>
          <a:prstGeom prst="rect">
            <a:avLst/>
          </a:prstGeom>
          <a:noFill/>
        </p:spPr>
        <p:txBody>
          <a:bodyPr wrap="square" rtlCol="0">
            <a:spAutoFit/>
          </a:bodyPr>
          <a:lstStyle/>
          <a:p>
            <a:r>
              <a:rPr lang="en-US" b="1" dirty="0" smtClean="0"/>
              <a:t>H2</a:t>
            </a:r>
            <a:endParaRPr lang="nl-BE" b="1" dirty="0"/>
          </a:p>
        </p:txBody>
      </p:sp>
      <p:sp>
        <p:nvSpPr>
          <p:cNvPr id="115" name="Tekstvak 114"/>
          <p:cNvSpPr txBox="1"/>
          <p:nvPr/>
        </p:nvSpPr>
        <p:spPr>
          <a:xfrm>
            <a:off x="3002065" y="4941133"/>
            <a:ext cx="871434" cy="369332"/>
          </a:xfrm>
          <a:prstGeom prst="rect">
            <a:avLst/>
          </a:prstGeom>
          <a:noFill/>
        </p:spPr>
        <p:txBody>
          <a:bodyPr wrap="square" rtlCol="0">
            <a:spAutoFit/>
          </a:bodyPr>
          <a:lstStyle/>
          <a:p>
            <a:r>
              <a:rPr lang="en-US" b="1" dirty="0" smtClean="0"/>
              <a:t>Cd surf</a:t>
            </a:r>
            <a:endParaRPr lang="nl-BE" b="1" dirty="0"/>
          </a:p>
        </p:txBody>
      </p:sp>
      <p:sp>
        <p:nvSpPr>
          <p:cNvPr id="116" name="Tekstvak 115"/>
          <p:cNvSpPr txBox="1"/>
          <p:nvPr/>
        </p:nvSpPr>
        <p:spPr>
          <a:xfrm>
            <a:off x="2999816" y="5691477"/>
            <a:ext cx="1140383" cy="369332"/>
          </a:xfrm>
          <a:prstGeom prst="rect">
            <a:avLst/>
          </a:prstGeom>
          <a:noFill/>
        </p:spPr>
        <p:txBody>
          <a:bodyPr wrap="square" rtlCol="0">
            <a:spAutoFit/>
          </a:bodyPr>
          <a:lstStyle/>
          <a:p>
            <a:r>
              <a:rPr lang="en-US" b="1" dirty="0" smtClean="0"/>
              <a:t>NaAlAsS4</a:t>
            </a:r>
            <a:endParaRPr lang="nl-BE" b="1" dirty="0"/>
          </a:p>
        </p:txBody>
      </p:sp>
      <p:sp>
        <p:nvSpPr>
          <p:cNvPr id="117" name="Tekstvak 116"/>
          <p:cNvSpPr txBox="1"/>
          <p:nvPr/>
        </p:nvSpPr>
        <p:spPr>
          <a:xfrm>
            <a:off x="4032596" y="2674137"/>
            <a:ext cx="814864" cy="369332"/>
          </a:xfrm>
          <a:prstGeom prst="rect">
            <a:avLst/>
          </a:prstGeom>
          <a:noFill/>
        </p:spPr>
        <p:txBody>
          <a:bodyPr wrap="square" rtlCol="0">
            <a:spAutoFit/>
          </a:bodyPr>
          <a:lstStyle/>
          <a:p>
            <a:r>
              <a:rPr lang="en-US" b="1" dirty="0" smtClean="0"/>
              <a:t>15111</a:t>
            </a:r>
            <a:endParaRPr lang="nl-BE" b="1" dirty="0"/>
          </a:p>
        </p:txBody>
      </p:sp>
      <p:sp>
        <p:nvSpPr>
          <p:cNvPr id="118" name="Tekstvak 117"/>
          <p:cNvSpPr txBox="1"/>
          <p:nvPr/>
        </p:nvSpPr>
        <p:spPr>
          <a:xfrm>
            <a:off x="4030348" y="3434233"/>
            <a:ext cx="871434" cy="369332"/>
          </a:xfrm>
          <a:prstGeom prst="rect">
            <a:avLst/>
          </a:prstGeom>
          <a:noFill/>
        </p:spPr>
        <p:txBody>
          <a:bodyPr wrap="square" rtlCol="0">
            <a:spAutoFit/>
          </a:bodyPr>
          <a:lstStyle/>
          <a:p>
            <a:r>
              <a:rPr lang="en-US" b="1" dirty="0" smtClean="0"/>
              <a:t>13459</a:t>
            </a:r>
            <a:endParaRPr lang="nl-BE" b="1" dirty="0"/>
          </a:p>
        </p:txBody>
      </p:sp>
      <p:sp>
        <p:nvSpPr>
          <p:cNvPr id="119" name="Tekstvak 118"/>
          <p:cNvSpPr txBox="1"/>
          <p:nvPr/>
        </p:nvSpPr>
        <p:spPr>
          <a:xfrm>
            <a:off x="4032596" y="4186394"/>
            <a:ext cx="814864" cy="369332"/>
          </a:xfrm>
          <a:prstGeom prst="rect">
            <a:avLst/>
          </a:prstGeom>
          <a:noFill/>
        </p:spPr>
        <p:txBody>
          <a:bodyPr wrap="square" rtlCol="0">
            <a:spAutoFit/>
          </a:bodyPr>
          <a:lstStyle/>
          <a:p>
            <a:r>
              <a:rPr lang="en-US" b="1" dirty="0" smtClean="0"/>
              <a:t>10001</a:t>
            </a:r>
            <a:endParaRPr lang="nl-BE" b="1" dirty="0"/>
          </a:p>
        </p:txBody>
      </p:sp>
      <p:sp>
        <p:nvSpPr>
          <p:cNvPr id="120" name="Tekstvak 119"/>
          <p:cNvSpPr txBox="1"/>
          <p:nvPr/>
        </p:nvSpPr>
        <p:spPr>
          <a:xfrm>
            <a:off x="4032596" y="4941133"/>
            <a:ext cx="871434" cy="369332"/>
          </a:xfrm>
          <a:prstGeom prst="rect">
            <a:avLst/>
          </a:prstGeom>
          <a:noFill/>
        </p:spPr>
        <p:txBody>
          <a:bodyPr wrap="square" rtlCol="0">
            <a:spAutoFit/>
          </a:bodyPr>
          <a:lstStyle/>
          <a:p>
            <a:r>
              <a:rPr lang="en-US" b="1" dirty="0" smtClean="0"/>
              <a:t>17984</a:t>
            </a:r>
            <a:endParaRPr lang="nl-BE" b="1" dirty="0"/>
          </a:p>
        </p:txBody>
      </p:sp>
      <p:sp>
        <p:nvSpPr>
          <p:cNvPr id="121" name="Tekstvak 120"/>
          <p:cNvSpPr txBox="1"/>
          <p:nvPr/>
        </p:nvSpPr>
        <p:spPr>
          <a:xfrm>
            <a:off x="4030347" y="5691477"/>
            <a:ext cx="1140383" cy="369332"/>
          </a:xfrm>
          <a:prstGeom prst="rect">
            <a:avLst/>
          </a:prstGeom>
          <a:noFill/>
        </p:spPr>
        <p:txBody>
          <a:bodyPr wrap="square" rtlCol="0">
            <a:spAutoFit/>
          </a:bodyPr>
          <a:lstStyle/>
          <a:p>
            <a:r>
              <a:rPr lang="en-US" b="1" dirty="0" smtClean="0"/>
              <a:t>16254</a:t>
            </a:r>
            <a:endParaRPr lang="nl-BE" b="1" dirty="0"/>
          </a:p>
        </p:txBody>
      </p:sp>
      <p:sp>
        <p:nvSpPr>
          <p:cNvPr id="122" name="Tekstvak 121"/>
          <p:cNvSpPr txBox="1"/>
          <p:nvPr/>
        </p:nvSpPr>
        <p:spPr>
          <a:xfrm>
            <a:off x="4971146" y="2668304"/>
            <a:ext cx="945693" cy="369332"/>
          </a:xfrm>
          <a:prstGeom prst="rect">
            <a:avLst/>
          </a:prstGeom>
          <a:noFill/>
        </p:spPr>
        <p:txBody>
          <a:bodyPr wrap="square" rtlCol="0">
            <a:spAutoFit/>
          </a:bodyPr>
          <a:lstStyle/>
          <a:p>
            <a:pPr algn="ctr"/>
            <a:r>
              <a:rPr lang="en-US" b="1" dirty="0" smtClean="0"/>
              <a:t>Waiting</a:t>
            </a:r>
            <a:endParaRPr lang="nl-BE" b="1" dirty="0"/>
          </a:p>
        </p:txBody>
      </p:sp>
      <p:sp>
        <p:nvSpPr>
          <p:cNvPr id="123" name="Tekstvak 122"/>
          <p:cNvSpPr txBox="1"/>
          <p:nvPr/>
        </p:nvSpPr>
        <p:spPr>
          <a:xfrm>
            <a:off x="4981904" y="3439453"/>
            <a:ext cx="987095" cy="369332"/>
          </a:xfrm>
          <a:prstGeom prst="rect">
            <a:avLst/>
          </a:prstGeom>
          <a:noFill/>
        </p:spPr>
        <p:txBody>
          <a:bodyPr wrap="square" rtlCol="0">
            <a:spAutoFit/>
          </a:bodyPr>
          <a:lstStyle/>
          <a:p>
            <a:r>
              <a:rPr lang="en-US" b="1" dirty="0" smtClean="0"/>
              <a:t>Waiting</a:t>
            </a:r>
            <a:endParaRPr lang="nl-BE" b="1" dirty="0"/>
          </a:p>
        </p:txBody>
      </p:sp>
      <p:sp>
        <p:nvSpPr>
          <p:cNvPr id="124" name="Tekstvak 123"/>
          <p:cNvSpPr txBox="1"/>
          <p:nvPr/>
        </p:nvSpPr>
        <p:spPr>
          <a:xfrm>
            <a:off x="4984153" y="4191614"/>
            <a:ext cx="984846" cy="646331"/>
          </a:xfrm>
          <a:prstGeom prst="rect">
            <a:avLst/>
          </a:prstGeom>
          <a:noFill/>
        </p:spPr>
        <p:txBody>
          <a:bodyPr wrap="square" rtlCol="0">
            <a:spAutoFit/>
          </a:bodyPr>
          <a:lstStyle/>
          <a:p>
            <a:r>
              <a:rPr lang="en-US" b="1" dirty="0" smtClean="0"/>
              <a:t>Waiting</a:t>
            </a:r>
            <a:endParaRPr lang="nl-BE" b="1" dirty="0" smtClean="0"/>
          </a:p>
          <a:p>
            <a:endParaRPr lang="nl-BE" b="1" dirty="0"/>
          </a:p>
        </p:txBody>
      </p:sp>
      <p:sp>
        <p:nvSpPr>
          <p:cNvPr id="125" name="Tekstvak 124"/>
          <p:cNvSpPr txBox="1"/>
          <p:nvPr/>
        </p:nvSpPr>
        <p:spPr>
          <a:xfrm>
            <a:off x="4984153" y="4946353"/>
            <a:ext cx="984846" cy="369332"/>
          </a:xfrm>
          <a:prstGeom prst="rect">
            <a:avLst/>
          </a:prstGeom>
          <a:noFill/>
        </p:spPr>
        <p:txBody>
          <a:bodyPr wrap="square" rtlCol="0">
            <a:spAutoFit/>
          </a:bodyPr>
          <a:lstStyle/>
          <a:p>
            <a:r>
              <a:rPr lang="en-US" b="1" dirty="0" smtClean="0"/>
              <a:t>Waiting</a:t>
            </a:r>
            <a:endParaRPr lang="nl-BE" b="1" dirty="0"/>
          </a:p>
        </p:txBody>
      </p:sp>
      <p:sp>
        <p:nvSpPr>
          <p:cNvPr id="126" name="Tekstvak 125"/>
          <p:cNvSpPr txBox="1"/>
          <p:nvPr/>
        </p:nvSpPr>
        <p:spPr>
          <a:xfrm>
            <a:off x="4981904" y="5696697"/>
            <a:ext cx="1140383" cy="369332"/>
          </a:xfrm>
          <a:prstGeom prst="rect">
            <a:avLst/>
          </a:prstGeom>
          <a:noFill/>
        </p:spPr>
        <p:txBody>
          <a:bodyPr wrap="square" rtlCol="0">
            <a:spAutoFit/>
          </a:bodyPr>
          <a:lstStyle/>
          <a:p>
            <a:r>
              <a:rPr lang="en-US" b="1" dirty="0" smtClean="0"/>
              <a:t>Waiting</a:t>
            </a:r>
            <a:endParaRPr lang="nl-BE" b="1" dirty="0" smtClean="0"/>
          </a:p>
        </p:txBody>
      </p:sp>
      <p:sp>
        <p:nvSpPr>
          <p:cNvPr id="127" name="Tekstvak 126"/>
          <p:cNvSpPr txBox="1"/>
          <p:nvPr/>
        </p:nvSpPr>
        <p:spPr>
          <a:xfrm>
            <a:off x="5915148" y="2672375"/>
            <a:ext cx="814864" cy="369332"/>
          </a:xfrm>
          <a:prstGeom prst="rect">
            <a:avLst/>
          </a:prstGeom>
          <a:noFill/>
        </p:spPr>
        <p:txBody>
          <a:bodyPr wrap="square" rtlCol="0">
            <a:spAutoFit/>
          </a:bodyPr>
          <a:lstStyle/>
          <a:p>
            <a:r>
              <a:rPr lang="en-US" b="1" dirty="0" smtClean="0"/>
              <a:t>15111</a:t>
            </a:r>
            <a:endParaRPr lang="nl-BE" b="1" dirty="0"/>
          </a:p>
        </p:txBody>
      </p:sp>
      <p:sp>
        <p:nvSpPr>
          <p:cNvPr id="128" name="Tekstvak 127"/>
          <p:cNvSpPr txBox="1"/>
          <p:nvPr/>
        </p:nvSpPr>
        <p:spPr>
          <a:xfrm>
            <a:off x="5912900" y="3432471"/>
            <a:ext cx="871434" cy="369332"/>
          </a:xfrm>
          <a:prstGeom prst="rect">
            <a:avLst/>
          </a:prstGeom>
          <a:noFill/>
        </p:spPr>
        <p:txBody>
          <a:bodyPr wrap="square" rtlCol="0">
            <a:spAutoFit/>
          </a:bodyPr>
          <a:lstStyle/>
          <a:p>
            <a:r>
              <a:rPr lang="en-US" b="1" dirty="0" smtClean="0"/>
              <a:t>13459</a:t>
            </a:r>
            <a:endParaRPr lang="nl-BE" b="1" dirty="0"/>
          </a:p>
        </p:txBody>
      </p:sp>
      <p:sp>
        <p:nvSpPr>
          <p:cNvPr id="129" name="Tekstvak 128"/>
          <p:cNvSpPr txBox="1"/>
          <p:nvPr/>
        </p:nvSpPr>
        <p:spPr>
          <a:xfrm>
            <a:off x="5915148" y="4184632"/>
            <a:ext cx="814864" cy="369332"/>
          </a:xfrm>
          <a:prstGeom prst="rect">
            <a:avLst/>
          </a:prstGeom>
          <a:noFill/>
        </p:spPr>
        <p:txBody>
          <a:bodyPr wrap="square" rtlCol="0">
            <a:spAutoFit/>
          </a:bodyPr>
          <a:lstStyle/>
          <a:p>
            <a:r>
              <a:rPr lang="en-US" b="1" dirty="0" smtClean="0"/>
              <a:t>10001</a:t>
            </a:r>
            <a:endParaRPr lang="nl-BE" b="1" dirty="0"/>
          </a:p>
        </p:txBody>
      </p:sp>
      <p:sp>
        <p:nvSpPr>
          <p:cNvPr id="130" name="Tekstvak 129"/>
          <p:cNvSpPr txBox="1"/>
          <p:nvPr/>
        </p:nvSpPr>
        <p:spPr>
          <a:xfrm>
            <a:off x="5915148" y="4939371"/>
            <a:ext cx="871434" cy="369332"/>
          </a:xfrm>
          <a:prstGeom prst="rect">
            <a:avLst/>
          </a:prstGeom>
          <a:noFill/>
        </p:spPr>
        <p:txBody>
          <a:bodyPr wrap="square" rtlCol="0">
            <a:spAutoFit/>
          </a:bodyPr>
          <a:lstStyle/>
          <a:p>
            <a:r>
              <a:rPr lang="en-US" b="1" dirty="0" smtClean="0"/>
              <a:t>17984</a:t>
            </a:r>
            <a:endParaRPr lang="nl-BE" b="1" dirty="0"/>
          </a:p>
        </p:txBody>
      </p:sp>
      <p:sp>
        <p:nvSpPr>
          <p:cNvPr id="131" name="Tekstvak 130"/>
          <p:cNvSpPr txBox="1"/>
          <p:nvPr/>
        </p:nvSpPr>
        <p:spPr>
          <a:xfrm>
            <a:off x="5912899" y="5689715"/>
            <a:ext cx="1140383" cy="369332"/>
          </a:xfrm>
          <a:prstGeom prst="rect">
            <a:avLst/>
          </a:prstGeom>
          <a:noFill/>
        </p:spPr>
        <p:txBody>
          <a:bodyPr wrap="square" rtlCol="0">
            <a:spAutoFit/>
          </a:bodyPr>
          <a:lstStyle/>
          <a:p>
            <a:r>
              <a:rPr lang="en-US" b="1" dirty="0" smtClean="0"/>
              <a:t>16254</a:t>
            </a:r>
            <a:endParaRPr lang="nl-BE" b="1" dirty="0"/>
          </a:p>
        </p:txBody>
      </p:sp>
      <p:sp>
        <p:nvSpPr>
          <p:cNvPr id="132" name="Rechthoek 131"/>
          <p:cNvSpPr/>
          <p:nvPr/>
        </p:nvSpPr>
        <p:spPr>
          <a:xfrm>
            <a:off x="2510971" y="2504429"/>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3" name="Rechthoek 132"/>
          <p:cNvSpPr/>
          <p:nvPr/>
        </p:nvSpPr>
        <p:spPr>
          <a:xfrm>
            <a:off x="2510971" y="3259172"/>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4" name="Rechthoek 133"/>
          <p:cNvSpPr/>
          <p:nvPr/>
        </p:nvSpPr>
        <p:spPr>
          <a:xfrm>
            <a:off x="2510971" y="4013914"/>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5" name="Rechthoek 134"/>
          <p:cNvSpPr/>
          <p:nvPr/>
        </p:nvSpPr>
        <p:spPr>
          <a:xfrm>
            <a:off x="2510971" y="4768655"/>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6" name="Rechthoek 135"/>
          <p:cNvSpPr/>
          <p:nvPr/>
        </p:nvSpPr>
        <p:spPr>
          <a:xfrm>
            <a:off x="2510971" y="5523396"/>
            <a:ext cx="5617028" cy="75474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7" name="Tekstvak 136"/>
          <p:cNvSpPr txBox="1"/>
          <p:nvPr/>
        </p:nvSpPr>
        <p:spPr>
          <a:xfrm>
            <a:off x="2634034" y="2674137"/>
            <a:ext cx="275421" cy="369332"/>
          </a:xfrm>
          <a:prstGeom prst="rect">
            <a:avLst/>
          </a:prstGeom>
          <a:noFill/>
        </p:spPr>
        <p:txBody>
          <a:bodyPr wrap="square" rtlCol="0">
            <a:spAutoFit/>
          </a:bodyPr>
          <a:lstStyle/>
          <a:p>
            <a:r>
              <a:rPr lang="en-US" b="1" dirty="0" smtClean="0"/>
              <a:t>1</a:t>
            </a:r>
            <a:endParaRPr lang="nl-BE" b="1" dirty="0"/>
          </a:p>
        </p:txBody>
      </p:sp>
      <p:sp>
        <p:nvSpPr>
          <p:cNvPr id="138" name="Tekstvak 137"/>
          <p:cNvSpPr txBox="1"/>
          <p:nvPr/>
        </p:nvSpPr>
        <p:spPr>
          <a:xfrm>
            <a:off x="2647889" y="3428876"/>
            <a:ext cx="275421" cy="369332"/>
          </a:xfrm>
          <a:prstGeom prst="rect">
            <a:avLst/>
          </a:prstGeom>
          <a:noFill/>
        </p:spPr>
        <p:txBody>
          <a:bodyPr wrap="square" rtlCol="0">
            <a:spAutoFit/>
          </a:bodyPr>
          <a:lstStyle/>
          <a:p>
            <a:r>
              <a:rPr lang="en-US" b="1" dirty="0" smtClean="0"/>
              <a:t>2</a:t>
            </a:r>
            <a:endParaRPr lang="nl-BE" b="1" dirty="0"/>
          </a:p>
        </p:txBody>
      </p:sp>
      <p:sp>
        <p:nvSpPr>
          <p:cNvPr id="139" name="Tekstvak 138"/>
          <p:cNvSpPr txBox="1"/>
          <p:nvPr/>
        </p:nvSpPr>
        <p:spPr>
          <a:xfrm>
            <a:off x="2634034" y="4188193"/>
            <a:ext cx="275421" cy="369332"/>
          </a:xfrm>
          <a:prstGeom prst="rect">
            <a:avLst/>
          </a:prstGeom>
          <a:noFill/>
        </p:spPr>
        <p:txBody>
          <a:bodyPr wrap="square" rtlCol="0">
            <a:spAutoFit/>
          </a:bodyPr>
          <a:lstStyle/>
          <a:p>
            <a:r>
              <a:rPr lang="en-US" b="1" dirty="0" smtClean="0"/>
              <a:t>3</a:t>
            </a:r>
            <a:endParaRPr lang="nl-BE" b="1" dirty="0"/>
          </a:p>
        </p:txBody>
      </p:sp>
      <p:sp>
        <p:nvSpPr>
          <p:cNvPr id="140" name="Tekstvak 139"/>
          <p:cNvSpPr txBox="1"/>
          <p:nvPr/>
        </p:nvSpPr>
        <p:spPr>
          <a:xfrm>
            <a:off x="2634034" y="4942932"/>
            <a:ext cx="275421" cy="369332"/>
          </a:xfrm>
          <a:prstGeom prst="rect">
            <a:avLst/>
          </a:prstGeom>
          <a:noFill/>
        </p:spPr>
        <p:txBody>
          <a:bodyPr wrap="square" rtlCol="0">
            <a:spAutoFit/>
          </a:bodyPr>
          <a:lstStyle/>
          <a:p>
            <a:r>
              <a:rPr lang="en-US" b="1" dirty="0" smtClean="0"/>
              <a:t>4</a:t>
            </a:r>
            <a:endParaRPr lang="nl-BE" b="1" dirty="0"/>
          </a:p>
        </p:txBody>
      </p:sp>
      <p:sp>
        <p:nvSpPr>
          <p:cNvPr id="141" name="Tekstvak 140"/>
          <p:cNvSpPr txBox="1"/>
          <p:nvPr/>
        </p:nvSpPr>
        <p:spPr>
          <a:xfrm>
            <a:off x="2647889" y="5697671"/>
            <a:ext cx="275421" cy="369332"/>
          </a:xfrm>
          <a:prstGeom prst="rect">
            <a:avLst/>
          </a:prstGeom>
          <a:noFill/>
        </p:spPr>
        <p:txBody>
          <a:bodyPr wrap="square" rtlCol="0">
            <a:spAutoFit/>
          </a:bodyPr>
          <a:lstStyle/>
          <a:p>
            <a:r>
              <a:rPr lang="en-US" b="1" dirty="0" smtClean="0"/>
              <a:t>5</a:t>
            </a:r>
            <a:endParaRPr lang="nl-BE" b="1" dirty="0"/>
          </a:p>
        </p:txBody>
      </p:sp>
      <p:sp>
        <p:nvSpPr>
          <p:cNvPr id="142" name="Tekstvak 141"/>
          <p:cNvSpPr txBox="1"/>
          <p:nvPr/>
        </p:nvSpPr>
        <p:spPr>
          <a:xfrm>
            <a:off x="3002065" y="2674137"/>
            <a:ext cx="696723" cy="369332"/>
          </a:xfrm>
          <a:prstGeom prst="rect">
            <a:avLst/>
          </a:prstGeom>
          <a:noFill/>
        </p:spPr>
        <p:txBody>
          <a:bodyPr wrap="square" rtlCol="0">
            <a:spAutoFit/>
          </a:bodyPr>
          <a:lstStyle/>
          <a:p>
            <a:r>
              <a:rPr lang="en-US" b="1" dirty="0" smtClean="0"/>
              <a:t>Si-O</a:t>
            </a:r>
            <a:endParaRPr lang="nl-BE" b="1" dirty="0"/>
          </a:p>
        </p:txBody>
      </p:sp>
      <p:sp>
        <p:nvSpPr>
          <p:cNvPr id="143" name="Tekstvak 142"/>
          <p:cNvSpPr txBox="1"/>
          <p:nvPr/>
        </p:nvSpPr>
        <p:spPr>
          <a:xfrm>
            <a:off x="2999817" y="3434233"/>
            <a:ext cx="871434" cy="369332"/>
          </a:xfrm>
          <a:prstGeom prst="rect">
            <a:avLst/>
          </a:prstGeom>
          <a:noFill/>
        </p:spPr>
        <p:txBody>
          <a:bodyPr wrap="square" rtlCol="0">
            <a:spAutoFit/>
          </a:bodyPr>
          <a:lstStyle/>
          <a:p>
            <a:r>
              <a:rPr lang="en-US" b="1" dirty="0" smtClean="0"/>
              <a:t>MIL-49</a:t>
            </a:r>
            <a:endParaRPr lang="nl-BE" b="1" dirty="0"/>
          </a:p>
        </p:txBody>
      </p:sp>
      <p:sp>
        <p:nvSpPr>
          <p:cNvPr id="144" name="Tekstvak 143"/>
          <p:cNvSpPr txBox="1"/>
          <p:nvPr/>
        </p:nvSpPr>
        <p:spPr>
          <a:xfrm>
            <a:off x="3002065" y="4186394"/>
            <a:ext cx="696723" cy="369332"/>
          </a:xfrm>
          <a:prstGeom prst="rect">
            <a:avLst/>
          </a:prstGeom>
          <a:noFill/>
        </p:spPr>
        <p:txBody>
          <a:bodyPr wrap="square" rtlCol="0">
            <a:spAutoFit/>
          </a:bodyPr>
          <a:lstStyle/>
          <a:p>
            <a:r>
              <a:rPr lang="en-US" b="1" dirty="0" smtClean="0"/>
              <a:t>H2</a:t>
            </a:r>
            <a:endParaRPr lang="nl-BE" b="1" dirty="0"/>
          </a:p>
        </p:txBody>
      </p:sp>
      <p:sp>
        <p:nvSpPr>
          <p:cNvPr id="145" name="Tekstvak 144"/>
          <p:cNvSpPr txBox="1"/>
          <p:nvPr/>
        </p:nvSpPr>
        <p:spPr>
          <a:xfrm>
            <a:off x="3002065" y="4941133"/>
            <a:ext cx="871434" cy="369332"/>
          </a:xfrm>
          <a:prstGeom prst="rect">
            <a:avLst/>
          </a:prstGeom>
          <a:noFill/>
        </p:spPr>
        <p:txBody>
          <a:bodyPr wrap="square" rtlCol="0">
            <a:spAutoFit/>
          </a:bodyPr>
          <a:lstStyle/>
          <a:p>
            <a:r>
              <a:rPr lang="en-US" b="1" dirty="0" smtClean="0"/>
              <a:t>Cd surf</a:t>
            </a:r>
            <a:endParaRPr lang="nl-BE" b="1" dirty="0"/>
          </a:p>
        </p:txBody>
      </p:sp>
      <p:sp>
        <p:nvSpPr>
          <p:cNvPr id="146" name="Tekstvak 145"/>
          <p:cNvSpPr txBox="1"/>
          <p:nvPr/>
        </p:nvSpPr>
        <p:spPr>
          <a:xfrm>
            <a:off x="2999816" y="5691477"/>
            <a:ext cx="1140383" cy="369332"/>
          </a:xfrm>
          <a:prstGeom prst="rect">
            <a:avLst/>
          </a:prstGeom>
          <a:noFill/>
        </p:spPr>
        <p:txBody>
          <a:bodyPr wrap="square" rtlCol="0">
            <a:spAutoFit/>
          </a:bodyPr>
          <a:lstStyle/>
          <a:p>
            <a:r>
              <a:rPr lang="en-US" b="1" dirty="0" smtClean="0"/>
              <a:t>NaAlAsS4</a:t>
            </a:r>
            <a:endParaRPr lang="nl-BE" b="1" dirty="0"/>
          </a:p>
        </p:txBody>
      </p:sp>
      <p:sp>
        <p:nvSpPr>
          <p:cNvPr id="147" name="Tekstvak 146"/>
          <p:cNvSpPr txBox="1"/>
          <p:nvPr/>
        </p:nvSpPr>
        <p:spPr>
          <a:xfrm>
            <a:off x="4032596" y="2674137"/>
            <a:ext cx="814864" cy="369332"/>
          </a:xfrm>
          <a:prstGeom prst="rect">
            <a:avLst/>
          </a:prstGeom>
          <a:noFill/>
        </p:spPr>
        <p:txBody>
          <a:bodyPr wrap="square" rtlCol="0">
            <a:spAutoFit/>
          </a:bodyPr>
          <a:lstStyle/>
          <a:p>
            <a:r>
              <a:rPr lang="en-US" b="1" dirty="0" smtClean="0"/>
              <a:t>15111</a:t>
            </a:r>
            <a:endParaRPr lang="nl-BE" b="1" dirty="0"/>
          </a:p>
        </p:txBody>
      </p:sp>
      <p:sp>
        <p:nvSpPr>
          <p:cNvPr id="148" name="Tekstvak 147"/>
          <p:cNvSpPr txBox="1"/>
          <p:nvPr/>
        </p:nvSpPr>
        <p:spPr>
          <a:xfrm>
            <a:off x="4030348" y="3434233"/>
            <a:ext cx="871434" cy="369332"/>
          </a:xfrm>
          <a:prstGeom prst="rect">
            <a:avLst/>
          </a:prstGeom>
          <a:noFill/>
        </p:spPr>
        <p:txBody>
          <a:bodyPr wrap="square" rtlCol="0">
            <a:spAutoFit/>
          </a:bodyPr>
          <a:lstStyle/>
          <a:p>
            <a:r>
              <a:rPr lang="en-US" b="1" dirty="0" smtClean="0"/>
              <a:t>13459</a:t>
            </a:r>
            <a:endParaRPr lang="nl-BE" b="1" dirty="0"/>
          </a:p>
        </p:txBody>
      </p:sp>
      <p:sp>
        <p:nvSpPr>
          <p:cNvPr id="149" name="Tekstvak 148"/>
          <p:cNvSpPr txBox="1"/>
          <p:nvPr/>
        </p:nvSpPr>
        <p:spPr>
          <a:xfrm>
            <a:off x="4032596" y="4186394"/>
            <a:ext cx="814864" cy="369332"/>
          </a:xfrm>
          <a:prstGeom prst="rect">
            <a:avLst/>
          </a:prstGeom>
          <a:noFill/>
        </p:spPr>
        <p:txBody>
          <a:bodyPr wrap="square" rtlCol="0">
            <a:spAutoFit/>
          </a:bodyPr>
          <a:lstStyle/>
          <a:p>
            <a:r>
              <a:rPr lang="en-US" b="1" dirty="0" smtClean="0"/>
              <a:t>10001</a:t>
            </a:r>
            <a:endParaRPr lang="nl-BE" b="1" dirty="0"/>
          </a:p>
        </p:txBody>
      </p:sp>
      <p:sp>
        <p:nvSpPr>
          <p:cNvPr id="150" name="Tekstvak 149"/>
          <p:cNvSpPr txBox="1"/>
          <p:nvPr/>
        </p:nvSpPr>
        <p:spPr>
          <a:xfrm>
            <a:off x="4032596" y="4941133"/>
            <a:ext cx="871434" cy="369332"/>
          </a:xfrm>
          <a:prstGeom prst="rect">
            <a:avLst/>
          </a:prstGeom>
          <a:noFill/>
        </p:spPr>
        <p:txBody>
          <a:bodyPr wrap="square" rtlCol="0">
            <a:spAutoFit/>
          </a:bodyPr>
          <a:lstStyle/>
          <a:p>
            <a:r>
              <a:rPr lang="en-US" b="1" dirty="0" smtClean="0"/>
              <a:t>17984</a:t>
            </a:r>
            <a:endParaRPr lang="nl-BE" b="1" dirty="0"/>
          </a:p>
        </p:txBody>
      </p:sp>
      <p:sp>
        <p:nvSpPr>
          <p:cNvPr id="151" name="Tekstvak 150"/>
          <p:cNvSpPr txBox="1"/>
          <p:nvPr/>
        </p:nvSpPr>
        <p:spPr>
          <a:xfrm>
            <a:off x="4030347" y="5691477"/>
            <a:ext cx="1140383" cy="369332"/>
          </a:xfrm>
          <a:prstGeom prst="rect">
            <a:avLst/>
          </a:prstGeom>
          <a:noFill/>
        </p:spPr>
        <p:txBody>
          <a:bodyPr wrap="square" rtlCol="0">
            <a:spAutoFit/>
          </a:bodyPr>
          <a:lstStyle/>
          <a:p>
            <a:r>
              <a:rPr lang="en-US" b="1" dirty="0" smtClean="0"/>
              <a:t>16254</a:t>
            </a:r>
            <a:endParaRPr lang="nl-BE" b="1" dirty="0"/>
          </a:p>
        </p:txBody>
      </p:sp>
      <p:sp>
        <p:nvSpPr>
          <p:cNvPr id="152" name="Tekstvak 151"/>
          <p:cNvSpPr txBox="1"/>
          <p:nvPr/>
        </p:nvSpPr>
        <p:spPr>
          <a:xfrm>
            <a:off x="4971146" y="2668304"/>
            <a:ext cx="945693" cy="369332"/>
          </a:xfrm>
          <a:prstGeom prst="rect">
            <a:avLst/>
          </a:prstGeom>
          <a:noFill/>
        </p:spPr>
        <p:txBody>
          <a:bodyPr wrap="square" rtlCol="0">
            <a:spAutoFit/>
          </a:bodyPr>
          <a:lstStyle/>
          <a:p>
            <a:pPr algn="ctr"/>
            <a:r>
              <a:rPr lang="en-US" b="1" dirty="0" smtClean="0"/>
              <a:t>Waiting</a:t>
            </a:r>
            <a:endParaRPr lang="nl-BE" b="1" dirty="0"/>
          </a:p>
        </p:txBody>
      </p:sp>
      <p:sp>
        <p:nvSpPr>
          <p:cNvPr id="153" name="Tekstvak 152"/>
          <p:cNvSpPr txBox="1"/>
          <p:nvPr/>
        </p:nvSpPr>
        <p:spPr>
          <a:xfrm>
            <a:off x="4981904" y="3439453"/>
            <a:ext cx="987095" cy="369332"/>
          </a:xfrm>
          <a:prstGeom prst="rect">
            <a:avLst/>
          </a:prstGeom>
          <a:noFill/>
        </p:spPr>
        <p:txBody>
          <a:bodyPr wrap="square" rtlCol="0">
            <a:spAutoFit/>
          </a:bodyPr>
          <a:lstStyle/>
          <a:p>
            <a:r>
              <a:rPr lang="en-US" b="1" dirty="0" smtClean="0"/>
              <a:t>Waiting</a:t>
            </a:r>
            <a:endParaRPr lang="nl-BE" b="1" dirty="0"/>
          </a:p>
        </p:txBody>
      </p:sp>
      <p:sp>
        <p:nvSpPr>
          <p:cNvPr id="154" name="Tekstvak 153"/>
          <p:cNvSpPr txBox="1"/>
          <p:nvPr/>
        </p:nvSpPr>
        <p:spPr>
          <a:xfrm>
            <a:off x="4984153" y="4191614"/>
            <a:ext cx="984846" cy="646331"/>
          </a:xfrm>
          <a:prstGeom prst="rect">
            <a:avLst/>
          </a:prstGeom>
          <a:noFill/>
        </p:spPr>
        <p:txBody>
          <a:bodyPr wrap="square" rtlCol="0">
            <a:spAutoFit/>
          </a:bodyPr>
          <a:lstStyle/>
          <a:p>
            <a:r>
              <a:rPr lang="en-US" b="1" dirty="0" smtClean="0"/>
              <a:t>Waiting</a:t>
            </a:r>
            <a:endParaRPr lang="nl-BE" b="1" dirty="0" smtClean="0"/>
          </a:p>
          <a:p>
            <a:endParaRPr lang="nl-BE" b="1" dirty="0"/>
          </a:p>
        </p:txBody>
      </p:sp>
      <p:sp>
        <p:nvSpPr>
          <p:cNvPr id="155" name="Tekstvak 154"/>
          <p:cNvSpPr txBox="1"/>
          <p:nvPr/>
        </p:nvSpPr>
        <p:spPr>
          <a:xfrm>
            <a:off x="4984153" y="4946353"/>
            <a:ext cx="984846" cy="369332"/>
          </a:xfrm>
          <a:prstGeom prst="rect">
            <a:avLst/>
          </a:prstGeom>
          <a:noFill/>
        </p:spPr>
        <p:txBody>
          <a:bodyPr wrap="square" rtlCol="0">
            <a:spAutoFit/>
          </a:bodyPr>
          <a:lstStyle/>
          <a:p>
            <a:r>
              <a:rPr lang="en-US" b="1" dirty="0" smtClean="0"/>
              <a:t>Waiting</a:t>
            </a:r>
            <a:endParaRPr lang="nl-BE" b="1" dirty="0"/>
          </a:p>
        </p:txBody>
      </p:sp>
      <p:sp>
        <p:nvSpPr>
          <p:cNvPr id="156" name="Tekstvak 155"/>
          <p:cNvSpPr txBox="1"/>
          <p:nvPr/>
        </p:nvSpPr>
        <p:spPr>
          <a:xfrm>
            <a:off x="4981904" y="5696697"/>
            <a:ext cx="1140383" cy="369332"/>
          </a:xfrm>
          <a:prstGeom prst="rect">
            <a:avLst/>
          </a:prstGeom>
          <a:noFill/>
        </p:spPr>
        <p:txBody>
          <a:bodyPr wrap="square" rtlCol="0">
            <a:spAutoFit/>
          </a:bodyPr>
          <a:lstStyle/>
          <a:p>
            <a:r>
              <a:rPr lang="en-US" b="1" dirty="0" smtClean="0"/>
              <a:t>Waiting</a:t>
            </a:r>
            <a:endParaRPr lang="nl-BE" b="1" dirty="0" smtClean="0"/>
          </a:p>
        </p:txBody>
      </p:sp>
      <p:sp>
        <p:nvSpPr>
          <p:cNvPr id="157" name="Tekstvak 156"/>
          <p:cNvSpPr txBox="1"/>
          <p:nvPr/>
        </p:nvSpPr>
        <p:spPr>
          <a:xfrm>
            <a:off x="5915148" y="2672375"/>
            <a:ext cx="814864" cy="369332"/>
          </a:xfrm>
          <a:prstGeom prst="rect">
            <a:avLst/>
          </a:prstGeom>
          <a:noFill/>
        </p:spPr>
        <p:txBody>
          <a:bodyPr wrap="square" rtlCol="0">
            <a:spAutoFit/>
          </a:bodyPr>
          <a:lstStyle/>
          <a:p>
            <a:r>
              <a:rPr lang="en-US" b="1" dirty="0" smtClean="0"/>
              <a:t>15111</a:t>
            </a:r>
            <a:endParaRPr lang="nl-BE" b="1" dirty="0"/>
          </a:p>
        </p:txBody>
      </p:sp>
      <p:sp>
        <p:nvSpPr>
          <p:cNvPr id="158" name="Tekstvak 157"/>
          <p:cNvSpPr txBox="1"/>
          <p:nvPr/>
        </p:nvSpPr>
        <p:spPr>
          <a:xfrm>
            <a:off x="5912900" y="3432471"/>
            <a:ext cx="871434" cy="369332"/>
          </a:xfrm>
          <a:prstGeom prst="rect">
            <a:avLst/>
          </a:prstGeom>
          <a:noFill/>
        </p:spPr>
        <p:txBody>
          <a:bodyPr wrap="square" rtlCol="0">
            <a:spAutoFit/>
          </a:bodyPr>
          <a:lstStyle/>
          <a:p>
            <a:r>
              <a:rPr lang="en-US" b="1" dirty="0" smtClean="0"/>
              <a:t>13459</a:t>
            </a:r>
            <a:endParaRPr lang="nl-BE" b="1" dirty="0"/>
          </a:p>
        </p:txBody>
      </p:sp>
      <p:sp>
        <p:nvSpPr>
          <p:cNvPr id="159" name="Tekstvak 158"/>
          <p:cNvSpPr txBox="1"/>
          <p:nvPr/>
        </p:nvSpPr>
        <p:spPr>
          <a:xfrm>
            <a:off x="5915148" y="4184632"/>
            <a:ext cx="814864" cy="369332"/>
          </a:xfrm>
          <a:prstGeom prst="rect">
            <a:avLst/>
          </a:prstGeom>
          <a:noFill/>
        </p:spPr>
        <p:txBody>
          <a:bodyPr wrap="square" rtlCol="0">
            <a:spAutoFit/>
          </a:bodyPr>
          <a:lstStyle/>
          <a:p>
            <a:r>
              <a:rPr lang="en-US" b="1" dirty="0" smtClean="0"/>
              <a:t>10001</a:t>
            </a:r>
            <a:endParaRPr lang="nl-BE" b="1" dirty="0"/>
          </a:p>
        </p:txBody>
      </p:sp>
      <p:sp>
        <p:nvSpPr>
          <p:cNvPr id="160" name="Tekstvak 159"/>
          <p:cNvSpPr txBox="1"/>
          <p:nvPr/>
        </p:nvSpPr>
        <p:spPr>
          <a:xfrm>
            <a:off x="5915148" y="4939371"/>
            <a:ext cx="871434" cy="369332"/>
          </a:xfrm>
          <a:prstGeom prst="rect">
            <a:avLst/>
          </a:prstGeom>
          <a:noFill/>
        </p:spPr>
        <p:txBody>
          <a:bodyPr wrap="square" rtlCol="0">
            <a:spAutoFit/>
          </a:bodyPr>
          <a:lstStyle/>
          <a:p>
            <a:r>
              <a:rPr lang="en-US" b="1" dirty="0" smtClean="0"/>
              <a:t>17984</a:t>
            </a:r>
            <a:endParaRPr lang="nl-BE" b="1" dirty="0"/>
          </a:p>
        </p:txBody>
      </p:sp>
      <p:sp>
        <p:nvSpPr>
          <p:cNvPr id="161" name="Tekstvak 160"/>
          <p:cNvSpPr txBox="1"/>
          <p:nvPr/>
        </p:nvSpPr>
        <p:spPr>
          <a:xfrm>
            <a:off x="5912899" y="5689715"/>
            <a:ext cx="1140383" cy="369332"/>
          </a:xfrm>
          <a:prstGeom prst="rect">
            <a:avLst/>
          </a:prstGeom>
          <a:noFill/>
        </p:spPr>
        <p:txBody>
          <a:bodyPr wrap="square" rtlCol="0">
            <a:spAutoFit/>
          </a:bodyPr>
          <a:lstStyle/>
          <a:p>
            <a:r>
              <a:rPr lang="en-US" b="1" dirty="0" smtClean="0"/>
              <a:t>16254</a:t>
            </a:r>
            <a:endParaRPr lang="nl-BE" b="1" dirty="0"/>
          </a:p>
        </p:txBody>
      </p:sp>
      <p:cxnSp>
        <p:nvCxnSpPr>
          <p:cNvPr id="162" name="Rechte verbindingslijn 161"/>
          <p:cNvCxnSpPr/>
          <p:nvPr/>
        </p:nvCxnSpPr>
        <p:spPr>
          <a:xfrm flipH="1">
            <a:off x="2498271" y="2504429"/>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163" name="Rechte verbindingslijn 162"/>
          <p:cNvCxnSpPr/>
          <p:nvPr/>
        </p:nvCxnSpPr>
        <p:spPr>
          <a:xfrm flipH="1">
            <a:off x="2498271" y="4013914"/>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164" name="Rechte verbindingslijn 163"/>
          <p:cNvCxnSpPr/>
          <p:nvPr/>
        </p:nvCxnSpPr>
        <p:spPr>
          <a:xfrm flipH="1">
            <a:off x="2498271" y="4768655"/>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165" name="Rechte verbindingslijn 164"/>
          <p:cNvCxnSpPr/>
          <p:nvPr/>
        </p:nvCxnSpPr>
        <p:spPr>
          <a:xfrm flipH="1">
            <a:off x="2498271" y="5523396"/>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166" name="Rechte verbindingslijn 165"/>
          <p:cNvCxnSpPr/>
          <p:nvPr/>
        </p:nvCxnSpPr>
        <p:spPr>
          <a:xfrm flipH="1">
            <a:off x="2498271" y="3259172"/>
            <a:ext cx="5617028" cy="0"/>
          </a:xfrm>
          <a:prstGeom prst="line">
            <a:avLst/>
          </a:prstGeom>
        </p:spPr>
        <p:style>
          <a:lnRef idx="1">
            <a:schemeClr val="accent3"/>
          </a:lnRef>
          <a:fillRef idx="0">
            <a:schemeClr val="accent3"/>
          </a:fillRef>
          <a:effectRef idx="0">
            <a:schemeClr val="accent3"/>
          </a:effectRef>
          <a:fontRef idx="minor">
            <a:schemeClr val="tx1"/>
          </a:fontRef>
        </p:style>
      </p:cxnSp>
      <p:sp>
        <p:nvSpPr>
          <p:cNvPr id="12" name="Rechthoek 11"/>
          <p:cNvSpPr/>
          <p:nvPr/>
        </p:nvSpPr>
        <p:spPr>
          <a:xfrm>
            <a:off x="452647" y="1182561"/>
            <a:ext cx="1376153" cy="40011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 name="Rechthoek 1"/>
          <p:cNvSpPr/>
          <p:nvPr/>
        </p:nvSpPr>
        <p:spPr>
          <a:xfrm>
            <a:off x="0" y="0"/>
            <a:ext cx="9144000" cy="72571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BE"/>
          </a:p>
        </p:txBody>
      </p:sp>
      <p:sp>
        <p:nvSpPr>
          <p:cNvPr id="16" name="Tekstvak 15"/>
          <p:cNvSpPr txBox="1"/>
          <p:nvPr/>
        </p:nvSpPr>
        <p:spPr>
          <a:xfrm>
            <a:off x="166298" y="101247"/>
            <a:ext cx="3099416" cy="523220"/>
          </a:xfrm>
          <a:prstGeom prst="rect">
            <a:avLst/>
          </a:prstGeom>
          <a:noFill/>
        </p:spPr>
        <p:txBody>
          <a:bodyPr wrap="square" rtlCol="0">
            <a:spAutoFit/>
          </a:bodyPr>
          <a:lstStyle/>
          <a:p>
            <a:r>
              <a:rPr lang="en-US" sz="2800" dirty="0" smtClean="0">
                <a:solidFill>
                  <a:schemeClr val="tx1">
                    <a:lumMod val="50000"/>
                    <a:lumOff val="50000"/>
                  </a:schemeClr>
                </a:solidFill>
                <a:latin typeface="Myriad Pro" panose="020B0503030403020204" pitchFamily="34" charset="0"/>
              </a:rPr>
              <a:t>Queue manager</a:t>
            </a:r>
          </a:p>
        </p:txBody>
      </p:sp>
      <p:sp>
        <p:nvSpPr>
          <p:cNvPr id="17" name="Tekstvak 16"/>
          <p:cNvSpPr txBox="1"/>
          <p:nvPr/>
        </p:nvSpPr>
        <p:spPr>
          <a:xfrm>
            <a:off x="452647" y="1182561"/>
            <a:ext cx="113697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1</a:t>
            </a:r>
          </a:p>
        </p:txBody>
      </p:sp>
      <p:sp>
        <p:nvSpPr>
          <p:cNvPr id="18" name="Tekstvak 17"/>
          <p:cNvSpPr txBox="1"/>
          <p:nvPr/>
        </p:nvSpPr>
        <p:spPr>
          <a:xfrm>
            <a:off x="452647" y="158267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2</a:t>
            </a:r>
          </a:p>
        </p:txBody>
      </p:sp>
      <p:sp>
        <p:nvSpPr>
          <p:cNvPr id="20" name="Tekstvak 19"/>
          <p:cNvSpPr txBox="1"/>
          <p:nvPr/>
        </p:nvSpPr>
        <p:spPr>
          <a:xfrm>
            <a:off x="452647" y="198278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3</a:t>
            </a:r>
          </a:p>
        </p:txBody>
      </p:sp>
      <p:sp>
        <p:nvSpPr>
          <p:cNvPr id="21" name="Tekstvak 20"/>
          <p:cNvSpPr txBox="1"/>
          <p:nvPr/>
        </p:nvSpPr>
        <p:spPr>
          <a:xfrm>
            <a:off x="452647" y="238289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4</a:t>
            </a:r>
          </a:p>
        </p:txBody>
      </p:sp>
      <p:sp>
        <p:nvSpPr>
          <p:cNvPr id="22" name="Tekstvak 21"/>
          <p:cNvSpPr txBox="1"/>
          <p:nvPr/>
        </p:nvSpPr>
        <p:spPr>
          <a:xfrm>
            <a:off x="452647" y="278300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5</a:t>
            </a:r>
          </a:p>
        </p:txBody>
      </p:sp>
      <p:sp>
        <p:nvSpPr>
          <p:cNvPr id="31" name="Tekstvak 30"/>
          <p:cNvSpPr txBox="1"/>
          <p:nvPr/>
        </p:nvSpPr>
        <p:spPr>
          <a:xfrm>
            <a:off x="452647" y="3183111"/>
            <a:ext cx="1263359" cy="400110"/>
          </a:xfrm>
          <a:prstGeom prst="rect">
            <a:avLst/>
          </a:prstGeom>
          <a:noFill/>
        </p:spPr>
        <p:txBody>
          <a:bodyPr wrap="square" rtlCol="0">
            <a:spAutoFit/>
          </a:bodyPr>
          <a:lstStyle/>
          <a:p>
            <a:r>
              <a:rPr lang="en-US" sz="2000" dirty="0" smtClean="0">
                <a:solidFill>
                  <a:schemeClr val="accent5"/>
                </a:solidFill>
                <a:latin typeface="Myriad Pro" panose="020B0503030403020204" pitchFamily="34" charset="0"/>
              </a:rPr>
              <a:t>Queue 6</a:t>
            </a:r>
          </a:p>
        </p:txBody>
      </p:sp>
      <p:cxnSp>
        <p:nvCxnSpPr>
          <p:cNvPr id="6" name="Rechte verbindingslijn 5"/>
          <p:cNvCxnSpPr/>
          <p:nvPr/>
        </p:nvCxnSpPr>
        <p:spPr>
          <a:xfrm>
            <a:off x="1828800" y="1182561"/>
            <a:ext cx="0" cy="5145668"/>
          </a:xfrm>
          <a:prstGeom prst="line">
            <a:avLst/>
          </a:prstGeom>
        </p:spPr>
        <p:style>
          <a:lnRef idx="1">
            <a:schemeClr val="accent3"/>
          </a:lnRef>
          <a:fillRef idx="0">
            <a:schemeClr val="accent3"/>
          </a:fillRef>
          <a:effectRef idx="0">
            <a:schemeClr val="accent3"/>
          </a:effectRef>
          <a:fontRef idx="minor">
            <a:schemeClr val="tx1"/>
          </a:fontRef>
        </p:style>
      </p:cxnSp>
      <p:sp>
        <p:nvSpPr>
          <p:cNvPr id="7" name="Afgeronde rechthoek 6"/>
          <p:cNvSpPr/>
          <p:nvPr/>
        </p:nvSpPr>
        <p:spPr>
          <a:xfrm>
            <a:off x="3098800" y="1046892"/>
            <a:ext cx="1553028" cy="464458"/>
          </a:xfrm>
          <a:prstGeom prst="roundRect">
            <a:avLst/>
          </a:prstGeom>
          <a:solidFill>
            <a:schemeClr val="accent2"/>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nl-BE"/>
          </a:p>
        </p:txBody>
      </p:sp>
      <p:sp>
        <p:nvSpPr>
          <p:cNvPr id="32" name="Afgeronde rechthoek 31"/>
          <p:cNvSpPr/>
          <p:nvPr/>
        </p:nvSpPr>
        <p:spPr>
          <a:xfrm>
            <a:off x="4651828" y="1046846"/>
            <a:ext cx="1553028" cy="46445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nl-BE"/>
          </a:p>
        </p:txBody>
      </p:sp>
      <p:sp>
        <p:nvSpPr>
          <p:cNvPr id="33" name="Afgeronde rechthoek 32"/>
          <p:cNvSpPr/>
          <p:nvPr/>
        </p:nvSpPr>
        <p:spPr>
          <a:xfrm>
            <a:off x="6204856" y="1046846"/>
            <a:ext cx="1553028" cy="46445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34" name="Tekstvak 33"/>
          <p:cNvSpPr txBox="1"/>
          <p:nvPr/>
        </p:nvSpPr>
        <p:spPr>
          <a:xfrm>
            <a:off x="3211595" y="1079020"/>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Not started</a:t>
            </a:r>
          </a:p>
        </p:txBody>
      </p:sp>
      <p:sp>
        <p:nvSpPr>
          <p:cNvPr id="35" name="Tekstvak 34"/>
          <p:cNvSpPr txBox="1"/>
          <p:nvPr/>
        </p:nvSpPr>
        <p:spPr>
          <a:xfrm>
            <a:off x="4847460" y="1061314"/>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Running</a:t>
            </a:r>
          </a:p>
        </p:txBody>
      </p:sp>
      <p:sp>
        <p:nvSpPr>
          <p:cNvPr id="36" name="Tekstvak 35"/>
          <p:cNvSpPr txBox="1"/>
          <p:nvPr/>
        </p:nvSpPr>
        <p:spPr>
          <a:xfrm>
            <a:off x="6444030" y="1075782"/>
            <a:ext cx="1836058" cy="400110"/>
          </a:xfrm>
          <a:prstGeom prst="rect">
            <a:avLst/>
          </a:prstGeom>
          <a:noFill/>
        </p:spPr>
        <p:txBody>
          <a:bodyPr wrap="square" rtlCol="0">
            <a:spAutoFit/>
          </a:bodyPr>
          <a:lstStyle/>
          <a:p>
            <a:r>
              <a:rPr lang="en-US" sz="2000" dirty="0" smtClean="0">
                <a:solidFill>
                  <a:schemeClr val="bg1"/>
                </a:solidFill>
                <a:latin typeface="Myriad Pro" panose="020B0503030403020204" pitchFamily="34" charset="0"/>
              </a:rPr>
              <a:t>Finished</a:t>
            </a:r>
          </a:p>
        </p:txBody>
      </p:sp>
      <p:sp>
        <p:nvSpPr>
          <p:cNvPr id="8" name="Rechthoek 7"/>
          <p:cNvSpPr/>
          <p:nvPr/>
        </p:nvSpPr>
        <p:spPr>
          <a:xfrm>
            <a:off x="2510971" y="1982782"/>
            <a:ext cx="5617028" cy="5068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cxnSp>
        <p:nvCxnSpPr>
          <p:cNvPr id="37" name="Rechte verbindingslijn 36"/>
          <p:cNvCxnSpPr/>
          <p:nvPr/>
        </p:nvCxnSpPr>
        <p:spPr>
          <a:xfrm flipH="1">
            <a:off x="2510971" y="1982781"/>
            <a:ext cx="5617028" cy="0"/>
          </a:xfrm>
          <a:prstGeom prst="line">
            <a:avLst/>
          </a:prstGeom>
        </p:spPr>
        <p:style>
          <a:lnRef idx="1">
            <a:schemeClr val="accent3"/>
          </a:lnRef>
          <a:fillRef idx="0">
            <a:schemeClr val="accent3"/>
          </a:fillRef>
          <a:effectRef idx="0">
            <a:schemeClr val="accent3"/>
          </a:effectRef>
          <a:fontRef idx="minor">
            <a:schemeClr val="tx1"/>
          </a:fontRef>
        </p:style>
      </p:cxnSp>
      <p:sp>
        <p:nvSpPr>
          <p:cNvPr id="47" name="Tekstvak 46"/>
          <p:cNvSpPr txBox="1"/>
          <p:nvPr/>
        </p:nvSpPr>
        <p:spPr>
          <a:xfrm>
            <a:off x="2634034" y="2008668"/>
            <a:ext cx="1263359" cy="400110"/>
          </a:xfrm>
          <a:prstGeom prst="rect">
            <a:avLst/>
          </a:prstGeom>
          <a:noFill/>
        </p:spPr>
        <p:txBody>
          <a:bodyPr wrap="square" rtlCol="0">
            <a:spAutoFit/>
          </a:bodyPr>
          <a:lstStyle/>
          <a:p>
            <a:r>
              <a:rPr lang="en-US" sz="2000" dirty="0" smtClean="0">
                <a:latin typeface="Myriad Pro" panose="020B0503030403020204" pitchFamily="34" charset="0"/>
              </a:rPr>
              <a:t>ID</a:t>
            </a:r>
          </a:p>
        </p:txBody>
      </p:sp>
      <p:sp>
        <p:nvSpPr>
          <p:cNvPr id="48" name="Tekstvak 47"/>
          <p:cNvSpPr txBox="1"/>
          <p:nvPr/>
        </p:nvSpPr>
        <p:spPr>
          <a:xfrm>
            <a:off x="3090771" y="2013751"/>
            <a:ext cx="1263359" cy="400110"/>
          </a:xfrm>
          <a:prstGeom prst="rect">
            <a:avLst/>
          </a:prstGeom>
          <a:noFill/>
        </p:spPr>
        <p:txBody>
          <a:bodyPr wrap="square" rtlCol="0">
            <a:spAutoFit/>
          </a:bodyPr>
          <a:lstStyle/>
          <a:p>
            <a:r>
              <a:rPr lang="en-US" sz="2000" dirty="0" smtClean="0">
                <a:latin typeface="Myriad Pro" panose="020B0503030403020204" pitchFamily="34" charset="0"/>
              </a:rPr>
              <a:t>Name</a:t>
            </a:r>
          </a:p>
        </p:txBody>
      </p:sp>
      <p:sp>
        <p:nvSpPr>
          <p:cNvPr id="49" name="Tekstvak 48"/>
          <p:cNvSpPr txBox="1"/>
          <p:nvPr/>
        </p:nvSpPr>
        <p:spPr>
          <a:xfrm>
            <a:off x="3889289" y="2027331"/>
            <a:ext cx="1263359" cy="400110"/>
          </a:xfrm>
          <a:prstGeom prst="rect">
            <a:avLst/>
          </a:prstGeom>
          <a:noFill/>
        </p:spPr>
        <p:txBody>
          <a:bodyPr wrap="square" rtlCol="0">
            <a:spAutoFit/>
          </a:bodyPr>
          <a:lstStyle/>
          <a:p>
            <a:r>
              <a:rPr lang="en-US" sz="2000" dirty="0" smtClean="0">
                <a:latin typeface="Myriad Pro" panose="020B0503030403020204" pitchFamily="34" charset="0"/>
              </a:rPr>
              <a:t>Material</a:t>
            </a:r>
          </a:p>
        </p:txBody>
      </p:sp>
      <p:sp>
        <p:nvSpPr>
          <p:cNvPr id="51" name="Tekstvak 50"/>
          <p:cNvSpPr txBox="1"/>
          <p:nvPr/>
        </p:nvSpPr>
        <p:spPr>
          <a:xfrm>
            <a:off x="5009781" y="2030576"/>
            <a:ext cx="1263359" cy="400110"/>
          </a:xfrm>
          <a:prstGeom prst="rect">
            <a:avLst/>
          </a:prstGeom>
          <a:noFill/>
        </p:spPr>
        <p:txBody>
          <a:bodyPr wrap="square" rtlCol="0">
            <a:spAutoFit/>
          </a:bodyPr>
          <a:lstStyle/>
          <a:p>
            <a:r>
              <a:rPr lang="en-US" sz="2000" dirty="0" smtClean="0">
                <a:latin typeface="Myriad Pro" panose="020B0503030403020204" pitchFamily="34" charset="0"/>
              </a:rPr>
              <a:t>Status</a:t>
            </a:r>
          </a:p>
        </p:txBody>
      </p:sp>
      <p:sp>
        <p:nvSpPr>
          <p:cNvPr id="52" name="Tekstvak 51"/>
          <p:cNvSpPr txBox="1"/>
          <p:nvPr/>
        </p:nvSpPr>
        <p:spPr>
          <a:xfrm>
            <a:off x="6683518" y="2032935"/>
            <a:ext cx="1263359" cy="400110"/>
          </a:xfrm>
          <a:prstGeom prst="rect">
            <a:avLst/>
          </a:prstGeom>
          <a:noFill/>
        </p:spPr>
        <p:txBody>
          <a:bodyPr wrap="square" rtlCol="0">
            <a:spAutoFit/>
          </a:bodyPr>
          <a:lstStyle/>
          <a:p>
            <a:r>
              <a:rPr lang="en-US" sz="2000" dirty="0" smtClean="0">
                <a:latin typeface="Myriad Pro" panose="020B0503030403020204" pitchFamily="34" charset="0"/>
              </a:rPr>
              <a:t>Start</a:t>
            </a:r>
          </a:p>
        </p:txBody>
      </p:sp>
      <p:sp>
        <p:nvSpPr>
          <p:cNvPr id="53" name="Tekstvak 52"/>
          <p:cNvSpPr txBox="1"/>
          <p:nvPr/>
        </p:nvSpPr>
        <p:spPr>
          <a:xfrm>
            <a:off x="7424886" y="2035050"/>
            <a:ext cx="1263359" cy="400110"/>
          </a:xfrm>
          <a:prstGeom prst="rect">
            <a:avLst/>
          </a:prstGeom>
          <a:noFill/>
        </p:spPr>
        <p:txBody>
          <a:bodyPr wrap="square" rtlCol="0">
            <a:spAutoFit/>
          </a:bodyPr>
          <a:lstStyle/>
          <a:p>
            <a:r>
              <a:rPr lang="en-US" sz="2000" dirty="0" smtClean="0">
                <a:latin typeface="Myriad Pro" panose="020B0503030403020204" pitchFamily="34" charset="0"/>
              </a:rPr>
              <a:t>End</a:t>
            </a:r>
          </a:p>
        </p:txBody>
      </p:sp>
      <p:sp>
        <p:nvSpPr>
          <p:cNvPr id="13" name="Rechthoek 12"/>
          <p:cNvSpPr/>
          <p:nvPr/>
        </p:nvSpPr>
        <p:spPr>
          <a:xfrm>
            <a:off x="1739745" y="1200150"/>
            <a:ext cx="373742" cy="37110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65" name="Tekstvak 64"/>
          <p:cNvSpPr txBox="1"/>
          <p:nvPr/>
        </p:nvSpPr>
        <p:spPr>
          <a:xfrm>
            <a:off x="5864154" y="2025751"/>
            <a:ext cx="1263359" cy="400110"/>
          </a:xfrm>
          <a:prstGeom prst="rect">
            <a:avLst/>
          </a:prstGeom>
          <a:noFill/>
        </p:spPr>
        <p:txBody>
          <a:bodyPr wrap="square" rtlCol="0">
            <a:spAutoFit/>
          </a:bodyPr>
          <a:lstStyle/>
          <a:p>
            <a:r>
              <a:rPr lang="en-US" sz="2000" dirty="0" smtClean="0">
                <a:latin typeface="Myriad Pro" panose="020B0503030403020204" pitchFamily="34" charset="0"/>
              </a:rPr>
              <a:t>Job ID</a:t>
            </a:r>
          </a:p>
        </p:txBody>
      </p:sp>
      <p:sp>
        <p:nvSpPr>
          <p:cNvPr id="63" name="Tekstvak 62"/>
          <p:cNvSpPr txBox="1"/>
          <p:nvPr/>
        </p:nvSpPr>
        <p:spPr>
          <a:xfrm>
            <a:off x="2634034" y="4941996"/>
            <a:ext cx="275421" cy="369332"/>
          </a:xfrm>
          <a:prstGeom prst="rect">
            <a:avLst/>
          </a:prstGeom>
          <a:noFill/>
        </p:spPr>
        <p:txBody>
          <a:bodyPr wrap="square" rtlCol="0">
            <a:spAutoFit/>
          </a:bodyPr>
          <a:lstStyle/>
          <a:p>
            <a:r>
              <a:rPr lang="en-US" b="1" dirty="0" smtClean="0"/>
              <a:t>4</a:t>
            </a:r>
            <a:endParaRPr lang="nl-BE" b="1" dirty="0"/>
          </a:p>
        </p:txBody>
      </p:sp>
      <p:grpSp>
        <p:nvGrpSpPr>
          <p:cNvPr id="27" name="Groep 26"/>
          <p:cNvGrpSpPr/>
          <p:nvPr/>
        </p:nvGrpSpPr>
        <p:grpSpPr>
          <a:xfrm>
            <a:off x="2510971" y="2503493"/>
            <a:ext cx="5617028" cy="754743"/>
            <a:chOff x="2510971" y="2503493"/>
            <a:chExt cx="5617028" cy="754743"/>
          </a:xfrm>
        </p:grpSpPr>
        <p:grpSp>
          <p:nvGrpSpPr>
            <p:cNvPr id="4" name="Groep 3"/>
            <p:cNvGrpSpPr/>
            <p:nvPr/>
          </p:nvGrpSpPr>
          <p:grpSpPr>
            <a:xfrm>
              <a:off x="2510971" y="2503493"/>
              <a:ext cx="5617028" cy="754743"/>
              <a:chOff x="2510971" y="2503493"/>
              <a:chExt cx="5617028" cy="754743"/>
            </a:xfrm>
          </p:grpSpPr>
          <p:sp>
            <p:nvSpPr>
              <p:cNvPr id="39" name="Rechthoek 38"/>
              <p:cNvSpPr/>
              <p:nvPr/>
            </p:nvSpPr>
            <p:spPr>
              <a:xfrm>
                <a:off x="2510971" y="2503493"/>
                <a:ext cx="5617028" cy="75474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7172" name="Picture 4" descr="http://physics.epotentia.com/queue/images/delcatty.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295920" y="2855169"/>
                <a:ext cx="304800" cy="304801"/>
              </a:xfrm>
              <a:prstGeom prst="rect">
                <a:avLst/>
              </a:prstGeom>
              <a:noFill/>
              <a:extLst>
                <a:ext uri="{909E8E84-426E-40DD-AFC4-6F175D3DCCD1}">
                  <a14:hiddenFill xmlns:a14="http://schemas.microsoft.com/office/drawing/2010/main">
                    <a:solidFill>
                      <a:srgbClr val="FFFFFF"/>
                    </a:solidFill>
                  </a14:hiddenFill>
                </a:ext>
              </a:extLst>
            </p:spPr>
          </p:pic>
          <p:sp>
            <p:nvSpPr>
              <p:cNvPr id="14" name="Tekstvak 13"/>
              <p:cNvSpPr txBox="1"/>
              <p:nvPr/>
            </p:nvSpPr>
            <p:spPr>
              <a:xfrm>
                <a:off x="2634034" y="2673201"/>
                <a:ext cx="275421" cy="369332"/>
              </a:xfrm>
              <a:prstGeom prst="rect">
                <a:avLst/>
              </a:prstGeom>
              <a:noFill/>
            </p:spPr>
            <p:txBody>
              <a:bodyPr wrap="square" rtlCol="0">
                <a:spAutoFit/>
              </a:bodyPr>
              <a:lstStyle/>
              <a:p>
                <a:r>
                  <a:rPr lang="en-US" b="1" dirty="0" smtClean="0"/>
                  <a:t>1</a:t>
                </a:r>
                <a:endParaRPr lang="nl-BE" b="1" dirty="0"/>
              </a:p>
            </p:txBody>
          </p:sp>
          <p:sp>
            <p:nvSpPr>
              <p:cNvPr id="66" name="Tekstvak 65"/>
              <p:cNvSpPr txBox="1"/>
              <p:nvPr/>
            </p:nvSpPr>
            <p:spPr>
              <a:xfrm>
                <a:off x="3002065" y="2673201"/>
                <a:ext cx="696723" cy="369332"/>
              </a:xfrm>
              <a:prstGeom prst="rect">
                <a:avLst/>
              </a:prstGeom>
              <a:noFill/>
            </p:spPr>
            <p:txBody>
              <a:bodyPr wrap="square" rtlCol="0">
                <a:spAutoFit/>
              </a:bodyPr>
              <a:lstStyle/>
              <a:p>
                <a:r>
                  <a:rPr lang="en-US" b="1" dirty="0" smtClean="0"/>
                  <a:t>Si-O</a:t>
                </a:r>
                <a:endParaRPr lang="nl-BE" b="1" dirty="0"/>
              </a:p>
            </p:txBody>
          </p:sp>
          <p:sp>
            <p:nvSpPr>
              <p:cNvPr id="71" name="Tekstvak 70"/>
              <p:cNvSpPr txBox="1"/>
              <p:nvPr/>
            </p:nvSpPr>
            <p:spPr>
              <a:xfrm>
                <a:off x="4032596" y="2673201"/>
                <a:ext cx="814864" cy="369332"/>
              </a:xfrm>
              <a:prstGeom prst="rect">
                <a:avLst/>
              </a:prstGeom>
              <a:noFill/>
            </p:spPr>
            <p:txBody>
              <a:bodyPr wrap="square" rtlCol="0">
                <a:spAutoFit/>
              </a:bodyPr>
              <a:lstStyle/>
              <a:p>
                <a:r>
                  <a:rPr lang="en-US" b="1" dirty="0" smtClean="0"/>
                  <a:t>15111</a:t>
                </a:r>
                <a:endParaRPr lang="nl-BE" b="1" dirty="0"/>
              </a:p>
            </p:txBody>
          </p:sp>
          <p:sp>
            <p:nvSpPr>
              <p:cNvPr id="76" name="Tekstvak 75"/>
              <p:cNvSpPr txBox="1"/>
              <p:nvPr/>
            </p:nvSpPr>
            <p:spPr>
              <a:xfrm>
                <a:off x="4971146" y="2540368"/>
                <a:ext cx="997853" cy="369332"/>
              </a:xfrm>
              <a:prstGeom prst="rect">
                <a:avLst/>
              </a:prstGeom>
              <a:noFill/>
            </p:spPr>
            <p:txBody>
              <a:bodyPr wrap="square" rtlCol="0">
                <a:spAutoFit/>
              </a:bodyPr>
              <a:lstStyle/>
              <a:p>
                <a:pPr algn="ctr"/>
                <a:r>
                  <a:rPr lang="en-US" b="1" dirty="0" smtClean="0"/>
                  <a:t>Running</a:t>
                </a:r>
                <a:endParaRPr lang="nl-BE" b="1" dirty="0"/>
              </a:p>
            </p:txBody>
          </p:sp>
          <p:sp>
            <p:nvSpPr>
              <p:cNvPr id="81" name="Tekstvak 80"/>
              <p:cNvSpPr txBox="1"/>
              <p:nvPr/>
            </p:nvSpPr>
            <p:spPr>
              <a:xfrm>
                <a:off x="5915148" y="2671439"/>
                <a:ext cx="814864" cy="369332"/>
              </a:xfrm>
              <a:prstGeom prst="rect">
                <a:avLst/>
              </a:prstGeom>
              <a:noFill/>
            </p:spPr>
            <p:txBody>
              <a:bodyPr wrap="square" rtlCol="0">
                <a:spAutoFit/>
              </a:bodyPr>
              <a:lstStyle/>
              <a:p>
                <a:r>
                  <a:rPr lang="en-US" b="1" dirty="0" smtClean="0"/>
                  <a:t>15111</a:t>
                </a:r>
                <a:endParaRPr lang="nl-BE" b="1" dirty="0"/>
              </a:p>
            </p:txBody>
          </p:sp>
        </p:grpSp>
        <p:sp>
          <p:nvSpPr>
            <p:cNvPr id="97" name="Tekstvak 96"/>
            <p:cNvSpPr txBox="1"/>
            <p:nvPr/>
          </p:nvSpPr>
          <p:spPr>
            <a:xfrm>
              <a:off x="6681604" y="2672395"/>
              <a:ext cx="814864" cy="369332"/>
            </a:xfrm>
            <a:prstGeom prst="rect">
              <a:avLst/>
            </a:prstGeom>
            <a:noFill/>
          </p:spPr>
          <p:txBody>
            <a:bodyPr wrap="square" rtlCol="0">
              <a:spAutoFit/>
            </a:bodyPr>
            <a:lstStyle/>
            <a:p>
              <a:r>
                <a:rPr lang="en-US" b="1" dirty="0" smtClean="0"/>
                <a:t>11:43</a:t>
              </a:r>
              <a:endParaRPr lang="nl-BE" b="1" dirty="0"/>
            </a:p>
          </p:txBody>
        </p:sp>
      </p:grpSp>
      <p:grpSp>
        <p:nvGrpSpPr>
          <p:cNvPr id="26" name="Groep 25"/>
          <p:cNvGrpSpPr/>
          <p:nvPr/>
        </p:nvGrpSpPr>
        <p:grpSpPr>
          <a:xfrm>
            <a:off x="2510971" y="3258236"/>
            <a:ext cx="5617028" cy="754744"/>
            <a:chOff x="2510971" y="3258236"/>
            <a:chExt cx="5617028" cy="754744"/>
          </a:xfrm>
        </p:grpSpPr>
        <p:grpSp>
          <p:nvGrpSpPr>
            <p:cNvPr id="5" name="Groep 4"/>
            <p:cNvGrpSpPr/>
            <p:nvPr/>
          </p:nvGrpSpPr>
          <p:grpSpPr>
            <a:xfrm>
              <a:off x="2510971" y="3258236"/>
              <a:ext cx="5617028" cy="754744"/>
              <a:chOff x="2510971" y="3258236"/>
              <a:chExt cx="5617028" cy="754744"/>
            </a:xfrm>
          </p:grpSpPr>
          <p:sp>
            <p:nvSpPr>
              <p:cNvPr id="41" name="Rechthoek 40"/>
              <p:cNvSpPr/>
              <p:nvPr/>
            </p:nvSpPr>
            <p:spPr>
              <a:xfrm>
                <a:off x="2510971" y="3258236"/>
                <a:ext cx="5617028" cy="75474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7174" name="Picture 6" descr="http://physics.epotentia.com/queue/images/golett.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81840" y="3540582"/>
                <a:ext cx="532961" cy="472398"/>
              </a:xfrm>
              <a:prstGeom prst="rect">
                <a:avLst/>
              </a:prstGeom>
              <a:noFill/>
              <a:extLst>
                <a:ext uri="{909E8E84-426E-40DD-AFC4-6F175D3DCCD1}">
                  <a14:hiddenFill xmlns:a14="http://schemas.microsoft.com/office/drawing/2010/main">
                    <a:solidFill>
                      <a:srgbClr val="FFFFFF"/>
                    </a:solidFill>
                  </a14:hiddenFill>
                </a:ext>
              </a:extLst>
            </p:spPr>
          </p:pic>
          <p:sp>
            <p:nvSpPr>
              <p:cNvPr id="61" name="Tekstvak 60"/>
              <p:cNvSpPr txBox="1"/>
              <p:nvPr/>
            </p:nvSpPr>
            <p:spPr>
              <a:xfrm>
                <a:off x="2647889" y="3427940"/>
                <a:ext cx="275421" cy="369332"/>
              </a:xfrm>
              <a:prstGeom prst="rect">
                <a:avLst/>
              </a:prstGeom>
              <a:noFill/>
            </p:spPr>
            <p:txBody>
              <a:bodyPr wrap="square" rtlCol="0">
                <a:spAutoFit/>
              </a:bodyPr>
              <a:lstStyle/>
              <a:p>
                <a:r>
                  <a:rPr lang="en-US" b="1" dirty="0" smtClean="0"/>
                  <a:t>2</a:t>
                </a:r>
                <a:endParaRPr lang="nl-BE" b="1" dirty="0"/>
              </a:p>
            </p:txBody>
          </p:sp>
          <p:sp>
            <p:nvSpPr>
              <p:cNvPr id="67" name="Tekstvak 66"/>
              <p:cNvSpPr txBox="1"/>
              <p:nvPr/>
            </p:nvSpPr>
            <p:spPr>
              <a:xfrm>
                <a:off x="2999817" y="3433297"/>
                <a:ext cx="871434" cy="369332"/>
              </a:xfrm>
              <a:prstGeom prst="rect">
                <a:avLst/>
              </a:prstGeom>
              <a:noFill/>
            </p:spPr>
            <p:txBody>
              <a:bodyPr wrap="square" rtlCol="0">
                <a:spAutoFit/>
              </a:bodyPr>
              <a:lstStyle/>
              <a:p>
                <a:r>
                  <a:rPr lang="en-US" b="1" dirty="0" smtClean="0"/>
                  <a:t>MIL-49</a:t>
                </a:r>
                <a:endParaRPr lang="nl-BE" b="1" dirty="0"/>
              </a:p>
            </p:txBody>
          </p:sp>
          <p:sp>
            <p:nvSpPr>
              <p:cNvPr id="72" name="Tekstvak 71"/>
              <p:cNvSpPr txBox="1"/>
              <p:nvPr/>
            </p:nvSpPr>
            <p:spPr>
              <a:xfrm>
                <a:off x="4030348" y="3433297"/>
                <a:ext cx="871434" cy="369332"/>
              </a:xfrm>
              <a:prstGeom prst="rect">
                <a:avLst/>
              </a:prstGeom>
              <a:noFill/>
            </p:spPr>
            <p:txBody>
              <a:bodyPr wrap="square" rtlCol="0">
                <a:spAutoFit/>
              </a:bodyPr>
              <a:lstStyle/>
              <a:p>
                <a:r>
                  <a:rPr lang="en-US" b="1" dirty="0" smtClean="0"/>
                  <a:t>13459</a:t>
                </a:r>
                <a:endParaRPr lang="nl-BE" b="1" dirty="0"/>
              </a:p>
            </p:txBody>
          </p:sp>
          <p:sp>
            <p:nvSpPr>
              <p:cNvPr id="77" name="Tekstvak 76"/>
              <p:cNvSpPr txBox="1"/>
              <p:nvPr/>
            </p:nvSpPr>
            <p:spPr>
              <a:xfrm>
                <a:off x="4981904" y="3311517"/>
                <a:ext cx="987095" cy="369332"/>
              </a:xfrm>
              <a:prstGeom prst="rect">
                <a:avLst/>
              </a:prstGeom>
              <a:noFill/>
            </p:spPr>
            <p:txBody>
              <a:bodyPr wrap="square" rtlCol="0">
                <a:spAutoFit/>
              </a:bodyPr>
              <a:lstStyle/>
              <a:p>
                <a:r>
                  <a:rPr lang="en-US" b="1" dirty="0" smtClean="0"/>
                  <a:t>Running</a:t>
                </a:r>
                <a:endParaRPr lang="nl-BE" b="1" dirty="0"/>
              </a:p>
            </p:txBody>
          </p:sp>
          <p:sp>
            <p:nvSpPr>
              <p:cNvPr id="82" name="Tekstvak 81"/>
              <p:cNvSpPr txBox="1"/>
              <p:nvPr/>
            </p:nvSpPr>
            <p:spPr>
              <a:xfrm>
                <a:off x="5912900" y="3431535"/>
                <a:ext cx="871434" cy="369332"/>
              </a:xfrm>
              <a:prstGeom prst="rect">
                <a:avLst/>
              </a:prstGeom>
              <a:noFill/>
            </p:spPr>
            <p:txBody>
              <a:bodyPr wrap="square" rtlCol="0">
                <a:spAutoFit/>
              </a:bodyPr>
              <a:lstStyle/>
              <a:p>
                <a:r>
                  <a:rPr lang="en-US" b="1" dirty="0" smtClean="0"/>
                  <a:t>13459</a:t>
                </a:r>
                <a:endParaRPr lang="nl-BE" b="1" dirty="0"/>
              </a:p>
            </p:txBody>
          </p:sp>
        </p:grpSp>
        <p:sp>
          <p:nvSpPr>
            <p:cNvPr id="98" name="Tekstvak 97"/>
            <p:cNvSpPr txBox="1"/>
            <p:nvPr/>
          </p:nvSpPr>
          <p:spPr>
            <a:xfrm>
              <a:off x="6681604" y="3422106"/>
              <a:ext cx="814864" cy="369332"/>
            </a:xfrm>
            <a:prstGeom prst="rect">
              <a:avLst/>
            </a:prstGeom>
            <a:noFill/>
          </p:spPr>
          <p:txBody>
            <a:bodyPr wrap="square" rtlCol="0">
              <a:spAutoFit/>
            </a:bodyPr>
            <a:lstStyle/>
            <a:p>
              <a:r>
                <a:rPr lang="en-US" b="1" dirty="0" smtClean="0"/>
                <a:t>11:41</a:t>
              </a:r>
              <a:endParaRPr lang="nl-BE" b="1" dirty="0"/>
            </a:p>
          </p:txBody>
        </p:sp>
      </p:grpSp>
      <p:grpSp>
        <p:nvGrpSpPr>
          <p:cNvPr id="25" name="Groep 24"/>
          <p:cNvGrpSpPr/>
          <p:nvPr/>
        </p:nvGrpSpPr>
        <p:grpSpPr>
          <a:xfrm>
            <a:off x="2510971" y="4012978"/>
            <a:ext cx="5617028" cy="754743"/>
            <a:chOff x="2510971" y="4012978"/>
            <a:chExt cx="5617028" cy="754743"/>
          </a:xfrm>
        </p:grpSpPr>
        <p:grpSp>
          <p:nvGrpSpPr>
            <p:cNvPr id="9" name="Groep 8"/>
            <p:cNvGrpSpPr/>
            <p:nvPr/>
          </p:nvGrpSpPr>
          <p:grpSpPr>
            <a:xfrm>
              <a:off x="2510971" y="4012978"/>
              <a:ext cx="5617028" cy="754743"/>
              <a:chOff x="2510971" y="4012978"/>
              <a:chExt cx="5617028" cy="754743"/>
            </a:xfrm>
          </p:grpSpPr>
          <p:sp>
            <p:nvSpPr>
              <p:cNvPr id="43" name="Rechthoek 42"/>
              <p:cNvSpPr/>
              <p:nvPr/>
            </p:nvSpPr>
            <p:spPr>
              <a:xfrm>
                <a:off x="2510971" y="4012978"/>
                <a:ext cx="5617028" cy="75474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7178" name="Picture 10" descr="http://physics.epotentia.com/queue/images/phanpy.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295920" y="4386843"/>
                <a:ext cx="304800" cy="304801"/>
              </a:xfrm>
              <a:prstGeom prst="rect">
                <a:avLst/>
              </a:prstGeom>
              <a:noFill/>
              <a:extLst>
                <a:ext uri="{909E8E84-426E-40DD-AFC4-6F175D3DCCD1}">
                  <a14:hiddenFill xmlns:a14="http://schemas.microsoft.com/office/drawing/2010/main">
                    <a:solidFill>
                      <a:srgbClr val="FFFFFF"/>
                    </a:solidFill>
                  </a14:hiddenFill>
                </a:ext>
              </a:extLst>
            </p:spPr>
          </p:pic>
          <p:sp>
            <p:nvSpPr>
              <p:cNvPr id="62" name="Tekstvak 61"/>
              <p:cNvSpPr txBox="1"/>
              <p:nvPr/>
            </p:nvSpPr>
            <p:spPr>
              <a:xfrm>
                <a:off x="2634034" y="4187257"/>
                <a:ext cx="275421" cy="369332"/>
              </a:xfrm>
              <a:prstGeom prst="rect">
                <a:avLst/>
              </a:prstGeom>
              <a:noFill/>
            </p:spPr>
            <p:txBody>
              <a:bodyPr wrap="square" rtlCol="0">
                <a:spAutoFit/>
              </a:bodyPr>
              <a:lstStyle/>
              <a:p>
                <a:r>
                  <a:rPr lang="en-US" b="1" dirty="0" smtClean="0"/>
                  <a:t>3</a:t>
                </a:r>
                <a:endParaRPr lang="nl-BE" b="1" dirty="0"/>
              </a:p>
            </p:txBody>
          </p:sp>
          <p:sp>
            <p:nvSpPr>
              <p:cNvPr id="68" name="Tekstvak 67"/>
              <p:cNvSpPr txBox="1"/>
              <p:nvPr/>
            </p:nvSpPr>
            <p:spPr>
              <a:xfrm>
                <a:off x="3002065" y="4185458"/>
                <a:ext cx="696723" cy="369332"/>
              </a:xfrm>
              <a:prstGeom prst="rect">
                <a:avLst/>
              </a:prstGeom>
              <a:noFill/>
            </p:spPr>
            <p:txBody>
              <a:bodyPr wrap="square" rtlCol="0">
                <a:spAutoFit/>
              </a:bodyPr>
              <a:lstStyle/>
              <a:p>
                <a:r>
                  <a:rPr lang="en-US" b="1" dirty="0" smtClean="0"/>
                  <a:t>H2</a:t>
                </a:r>
                <a:endParaRPr lang="nl-BE" b="1" dirty="0"/>
              </a:p>
            </p:txBody>
          </p:sp>
          <p:sp>
            <p:nvSpPr>
              <p:cNvPr id="73" name="Tekstvak 72"/>
              <p:cNvSpPr txBox="1"/>
              <p:nvPr/>
            </p:nvSpPr>
            <p:spPr>
              <a:xfrm>
                <a:off x="4032596" y="4185458"/>
                <a:ext cx="814864" cy="369332"/>
              </a:xfrm>
              <a:prstGeom prst="rect">
                <a:avLst/>
              </a:prstGeom>
              <a:noFill/>
            </p:spPr>
            <p:txBody>
              <a:bodyPr wrap="square" rtlCol="0">
                <a:spAutoFit/>
              </a:bodyPr>
              <a:lstStyle/>
              <a:p>
                <a:r>
                  <a:rPr lang="en-US" b="1" dirty="0" smtClean="0"/>
                  <a:t>10001</a:t>
                </a:r>
                <a:endParaRPr lang="nl-BE" b="1" dirty="0"/>
              </a:p>
            </p:txBody>
          </p:sp>
          <p:sp>
            <p:nvSpPr>
              <p:cNvPr id="78" name="Tekstvak 77"/>
              <p:cNvSpPr txBox="1"/>
              <p:nvPr/>
            </p:nvSpPr>
            <p:spPr>
              <a:xfrm>
                <a:off x="4984153" y="4063678"/>
                <a:ext cx="1138134" cy="369332"/>
              </a:xfrm>
              <a:prstGeom prst="rect">
                <a:avLst/>
              </a:prstGeom>
              <a:noFill/>
            </p:spPr>
            <p:txBody>
              <a:bodyPr wrap="square" rtlCol="0">
                <a:spAutoFit/>
              </a:bodyPr>
              <a:lstStyle/>
              <a:p>
                <a:r>
                  <a:rPr lang="en-US" b="1" dirty="0" smtClean="0"/>
                  <a:t>Running</a:t>
                </a:r>
                <a:endParaRPr lang="nl-BE" b="1" dirty="0" smtClean="0"/>
              </a:p>
            </p:txBody>
          </p:sp>
          <p:sp>
            <p:nvSpPr>
              <p:cNvPr id="83" name="Tekstvak 82"/>
              <p:cNvSpPr txBox="1"/>
              <p:nvPr/>
            </p:nvSpPr>
            <p:spPr>
              <a:xfrm>
                <a:off x="5915148" y="4183696"/>
                <a:ext cx="814864" cy="369332"/>
              </a:xfrm>
              <a:prstGeom prst="rect">
                <a:avLst/>
              </a:prstGeom>
              <a:noFill/>
            </p:spPr>
            <p:txBody>
              <a:bodyPr wrap="square" rtlCol="0">
                <a:spAutoFit/>
              </a:bodyPr>
              <a:lstStyle/>
              <a:p>
                <a:r>
                  <a:rPr lang="en-US" b="1" dirty="0" smtClean="0"/>
                  <a:t>10001</a:t>
                </a:r>
                <a:endParaRPr lang="nl-BE" b="1" dirty="0"/>
              </a:p>
            </p:txBody>
          </p:sp>
        </p:grpSp>
        <p:sp>
          <p:nvSpPr>
            <p:cNvPr id="99" name="Tekstvak 98"/>
            <p:cNvSpPr txBox="1"/>
            <p:nvPr/>
          </p:nvSpPr>
          <p:spPr>
            <a:xfrm>
              <a:off x="6689690" y="4183696"/>
              <a:ext cx="814864" cy="369332"/>
            </a:xfrm>
            <a:prstGeom prst="rect">
              <a:avLst/>
            </a:prstGeom>
            <a:noFill/>
          </p:spPr>
          <p:txBody>
            <a:bodyPr wrap="square" rtlCol="0">
              <a:spAutoFit/>
            </a:bodyPr>
            <a:lstStyle/>
            <a:p>
              <a:r>
                <a:rPr lang="en-US" b="1" dirty="0" smtClean="0"/>
                <a:t>11:45</a:t>
              </a:r>
              <a:endParaRPr lang="nl-BE" b="1" dirty="0"/>
            </a:p>
          </p:txBody>
        </p:sp>
      </p:grpSp>
      <p:grpSp>
        <p:nvGrpSpPr>
          <p:cNvPr id="24" name="Groep 23"/>
          <p:cNvGrpSpPr/>
          <p:nvPr/>
        </p:nvGrpSpPr>
        <p:grpSpPr>
          <a:xfrm>
            <a:off x="2514657" y="4769967"/>
            <a:ext cx="5617028" cy="754743"/>
            <a:chOff x="2514657" y="4769967"/>
            <a:chExt cx="5617028" cy="754743"/>
          </a:xfrm>
        </p:grpSpPr>
        <p:grpSp>
          <p:nvGrpSpPr>
            <p:cNvPr id="10" name="Groep 9"/>
            <p:cNvGrpSpPr/>
            <p:nvPr/>
          </p:nvGrpSpPr>
          <p:grpSpPr>
            <a:xfrm>
              <a:off x="2514657" y="4769967"/>
              <a:ext cx="5617028" cy="754743"/>
              <a:chOff x="2510971" y="4767719"/>
              <a:chExt cx="5617028" cy="754743"/>
            </a:xfrm>
          </p:grpSpPr>
          <p:sp>
            <p:nvSpPr>
              <p:cNvPr id="45" name="Rechthoek 44"/>
              <p:cNvSpPr/>
              <p:nvPr/>
            </p:nvSpPr>
            <p:spPr>
              <a:xfrm>
                <a:off x="2510971" y="4767719"/>
                <a:ext cx="5617028" cy="75474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7176" name="Picture 8" descr="http://physics.epotentia.com/queue/images/raichu.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317672" y="5148686"/>
                <a:ext cx="304800" cy="304801"/>
              </a:xfrm>
              <a:prstGeom prst="rect">
                <a:avLst/>
              </a:prstGeom>
              <a:noFill/>
              <a:extLst>
                <a:ext uri="{909E8E84-426E-40DD-AFC4-6F175D3DCCD1}">
                  <a14:hiddenFill xmlns:a14="http://schemas.microsoft.com/office/drawing/2010/main">
                    <a:solidFill>
                      <a:srgbClr val="FFFFFF"/>
                    </a:solidFill>
                  </a14:hiddenFill>
                </a:ext>
              </a:extLst>
            </p:spPr>
          </p:pic>
          <p:sp>
            <p:nvSpPr>
              <p:cNvPr id="69" name="Tekstvak 68"/>
              <p:cNvSpPr txBox="1"/>
              <p:nvPr/>
            </p:nvSpPr>
            <p:spPr>
              <a:xfrm>
                <a:off x="3002065" y="4940197"/>
                <a:ext cx="871434" cy="369332"/>
              </a:xfrm>
              <a:prstGeom prst="rect">
                <a:avLst/>
              </a:prstGeom>
              <a:noFill/>
            </p:spPr>
            <p:txBody>
              <a:bodyPr wrap="square" rtlCol="0">
                <a:spAutoFit/>
              </a:bodyPr>
              <a:lstStyle/>
              <a:p>
                <a:r>
                  <a:rPr lang="en-US" b="1" dirty="0" smtClean="0"/>
                  <a:t>Cd surf</a:t>
                </a:r>
                <a:endParaRPr lang="nl-BE" b="1" dirty="0"/>
              </a:p>
            </p:txBody>
          </p:sp>
          <p:sp>
            <p:nvSpPr>
              <p:cNvPr id="74" name="Tekstvak 73"/>
              <p:cNvSpPr txBox="1"/>
              <p:nvPr/>
            </p:nvSpPr>
            <p:spPr>
              <a:xfrm>
                <a:off x="4032596" y="4940197"/>
                <a:ext cx="871434" cy="369332"/>
              </a:xfrm>
              <a:prstGeom prst="rect">
                <a:avLst/>
              </a:prstGeom>
              <a:noFill/>
            </p:spPr>
            <p:txBody>
              <a:bodyPr wrap="square" rtlCol="0">
                <a:spAutoFit/>
              </a:bodyPr>
              <a:lstStyle/>
              <a:p>
                <a:r>
                  <a:rPr lang="en-US" b="1" dirty="0" smtClean="0"/>
                  <a:t>17984</a:t>
                </a:r>
                <a:endParaRPr lang="nl-BE" b="1" dirty="0"/>
              </a:p>
            </p:txBody>
          </p:sp>
          <p:sp>
            <p:nvSpPr>
              <p:cNvPr id="79" name="Tekstvak 78"/>
              <p:cNvSpPr txBox="1"/>
              <p:nvPr/>
            </p:nvSpPr>
            <p:spPr>
              <a:xfrm>
                <a:off x="4984153" y="4818417"/>
                <a:ext cx="984846" cy="369332"/>
              </a:xfrm>
              <a:prstGeom prst="rect">
                <a:avLst/>
              </a:prstGeom>
              <a:noFill/>
            </p:spPr>
            <p:txBody>
              <a:bodyPr wrap="square" rtlCol="0">
                <a:spAutoFit/>
              </a:bodyPr>
              <a:lstStyle/>
              <a:p>
                <a:r>
                  <a:rPr lang="en-US" b="1" dirty="0" smtClean="0"/>
                  <a:t>Running</a:t>
                </a:r>
                <a:endParaRPr lang="nl-BE" b="1" dirty="0"/>
              </a:p>
            </p:txBody>
          </p:sp>
          <p:sp>
            <p:nvSpPr>
              <p:cNvPr id="84" name="Tekstvak 83"/>
              <p:cNvSpPr txBox="1"/>
              <p:nvPr/>
            </p:nvSpPr>
            <p:spPr>
              <a:xfrm>
                <a:off x="5915148" y="4938435"/>
                <a:ext cx="871434" cy="369332"/>
              </a:xfrm>
              <a:prstGeom prst="rect">
                <a:avLst/>
              </a:prstGeom>
              <a:noFill/>
            </p:spPr>
            <p:txBody>
              <a:bodyPr wrap="square" rtlCol="0">
                <a:spAutoFit/>
              </a:bodyPr>
              <a:lstStyle/>
              <a:p>
                <a:r>
                  <a:rPr lang="en-US" b="1" dirty="0" smtClean="0"/>
                  <a:t>17984</a:t>
                </a:r>
                <a:endParaRPr lang="nl-BE" b="1" dirty="0"/>
              </a:p>
            </p:txBody>
          </p:sp>
        </p:grpSp>
        <p:sp>
          <p:nvSpPr>
            <p:cNvPr id="100" name="Tekstvak 99"/>
            <p:cNvSpPr txBox="1"/>
            <p:nvPr/>
          </p:nvSpPr>
          <p:spPr>
            <a:xfrm>
              <a:off x="6689690" y="4945561"/>
              <a:ext cx="814864" cy="369332"/>
            </a:xfrm>
            <a:prstGeom prst="rect">
              <a:avLst/>
            </a:prstGeom>
            <a:noFill/>
          </p:spPr>
          <p:txBody>
            <a:bodyPr wrap="square" rtlCol="0">
              <a:spAutoFit/>
            </a:bodyPr>
            <a:lstStyle/>
            <a:p>
              <a:r>
                <a:rPr lang="en-US" b="1" dirty="0" smtClean="0"/>
                <a:t>11:42</a:t>
              </a:r>
              <a:endParaRPr lang="nl-BE" b="1" dirty="0"/>
            </a:p>
          </p:txBody>
        </p:sp>
      </p:grpSp>
      <p:grpSp>
        <p:nvGrpSpPr>
          <p:cNvPr id="23" name="Groep 22"/>
          <p:cNvGrpSpPr/>
          <p:nvPr/>
        </p:nvGrpSpPr>
        <p:grpSpPr>
          <a:xfrm>
            <a:off x="2510971" y="5522460"/>
            <a:ext cx="5617028" cy="754743"/>
            <a:chOff x="2510971" y="5522460"/>
            <a:chExt cx="5617028" cy="754743"/>
          </a:xfrm>
        </p:grpSpPr>
        <p:grpSp>
          <p:nvGrpSpPr>
            <p:cNvPr id="15" name="Groep 14"/>
            <p:cNvGrpSpPr/>
            <p:nvPr/>
          </p:nvGrpSpPr>
          <p:grpSpPr>
            <a:xfrm>
              <a:off x="2510971" y="5522460"/>
              <a:ext cx="5617028" cy="754743"/>
              <a:chOff x="2510971" y="5522460"/>
              <a:chExt cx="5617028" cy="754743"/>
            </a:xfrm>
          </p:grpSpPr>
          <p:sp>
            <p:nvSpPr>
              <p:cNvPr id="54" name="Rechthoek 53"/>
              <p:cNvSpPr/>
              <p:nvPr/>
            </p:nvSpPr>
            <p:spPr>
              <a:xfrm>
                <a:off x="2510971" y="5522460"/>
                <a:ext cx="5617028" cy="75474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grpSp>
            <p:nvGrpSpPr>
              <p:cNvPr id="11" name="Groep 10"/>
              <p:cNvGrpSpPr/>
              <p:nvPr/>
            </p:nvGrpSpPr>
            <p:grpSpPr>
              <a:xfrm>
                <a:off x="2647889" y="5568761"/>
                <a:ext cx="4405393" cy="580464"/>
                <a:chOff x="2647889" y="5568761"/>
                <a:chExt cx="4405393" cy="580464"/>
              </a:xfrm>
            </p:grpSpPr>
            <p:pic>
              <p:nvPicPr>
                <p:cNvPr id="7170" name="Picture 2" descr="http://physics.epotentia.com/queue/images/muk.gif"/>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5339835" y="5900094"/>
                  <a:ext cx="249130" cy="249131"/>
                </a:xfrm>
                <a:prstGeom prst="rect">
                  <a:avLst/>
                </a:prstGeom>
                <a:noFill/>
                <a:extLst>
                  <a:ext uri="{909E8E84-426E-40DD-AFC4-6F175D3DCCD1}">
                    <a14:hiddenFill xmlns:a14="http://schemas.microsoft.com/office/drawing/2010/main">
                      <a:solidFill>
                        <a:srgbClr val="FFFFFF"/>
                      </a:solidFill>
                    </a14:hiddenFill>
                  </a:ext>
                </a:extLst>
              </p:spPr>
            </p:pic>
            <p:sp>
              <p:nvSpPr>
                <p:cNvPr id="64" name="Tekstvak 63"/>
                <p:cNvSpPr txBox="1"/>
                <p:nvPr/>
              </p:nvSpPr>
              <p:spPr>
                <a:xfrm>
                  <a:off x="2647889" y="5696735"/>
                  <a:ext cx="275421" cy="369332"/>
                </a:xfrm>
                <a:prstGeom prst="rect">
                  <a:avLst/>
                </a:prstGeom>
                <a:noFill/>
              </p:spPr>
              <p:txBody>
                <a:bodyPr wrap="square" rtlCol="0">
                  <a:spAutoFit/>
                </a:bodyPr>
                <a:lstStyle/>
                <a:p>
                  <a:r>
                    <a:rPr lang="en-US" b="1" dirty="0" smtClean="0"/>
                    <a:t>5</a:t>
                  </a:r>
                  <a:endParaRPr lang="nl-BE" b="1" dirty="0"/>
                </a:p>
              </p:txBody>
            </p:sp>
            <p:sp>
              <p:nvSpPr>
                <p:cNvPr id="70" name="Tekstvak 69"/>
                <p:cNvSpPr txBox="1"/>
                <p:nvPr/>
              </p:nvSpPr>
              <p:spPr>
                <a:xfrm>
                  <a:off x="2999816" y="5690541"/>
                  <a:ext cx="1140383" cy="369332"/>
                </a:xfrm>
                <a:prstGeom prst="rect">
                  <a:avLst/>
                </a:prstGeom>
                <a:noFill/>
              </p:spPr>
              <p:txBody>
                <a:bodyPr wrap="square" rtlCol="0">
                  <a:spAutoFit/>
                </a:bodyPr>
                <a:lstStyle/>
                <a:p>
                  <a:r>
                    <a:rPr lang="en-US" b="1" dirty="0" smtClean="0"/>
                    <a:t>NaAlAsS4</a:t>
                  </a:r>
                  <a:endParaRPr lang="nl-BE" b="1" dirty="0"/>
                </a:p>
              </p:txBody>
            </p:sp>
            <p:sp>
              <p:nvSpPr>
                <p:cNvPr id="75" name="Tekstvak 74"/>
                <p:cNvSpPr txBox="1"/>
                <p:nvPr/>
              </p:nvSpPr>
              <p:spPr>
                <a:xfrm>
                  <a:off x="4030347" y="5690541"/>
                  <a:ext cx="1140383" cy="369332"/>
                </a:xfrm>
                <a:prstGeom prst="rect">
                  <a:avLst/>
                </a:prstGeom>
                <a:noFill/>
              </p:spPr>
              <p:txBody>
                <a:bodyPr wrap="square" rtlCol="0">
                  <a:spAutoFit/>
                </a:bodyPr>
                <a:lstStyle/>
                <a:p>
                  <a:r>
                    <a:rPr lang="en-US" b="1" dirty="0" smtClean="0"/>
                    <a:t>16254</a:t>
                  </a:r>
                  <a:endParaRPr lang="nl-BE" b="1" dirty="0"/>
                </a:p>
              </p:txBody>
            </p:sp>
            <p:sp>
              <p:nvSpPr>
                <p:cNvPr id="80" name="Tekstvak 79"/>
                <p:cNvSpPr txBox="1"/>
                <p:nvPr/>
              </p:nvSpPr>
              <p:spPr>
                <a:xfrm>
                  <a:off x="4981904" y="5568761"/>
                  <a:ext cx="1140383" cy="369332"/>
                </a:xfrm>
                <a:prstGeom prst="rect">
                  <a:avLst/>
                </a:prstGeom>
                <a:noFill/>
              </p:spPr>
              <p:txBody>
                <a:bodyPr wrap="square" rtlCol="0">
                  <a:spAutoFit/>
                </a:bodyPr>
                <a:lstStyle/>
                <a:p>
                  <a:r>
                    <a:rPr lang="en-US" b="1" dirty="0" smtClean="0"/>
                    <a:t>Running</a:t>
                  </a:r>
                  <a:endParaRPr lang="nl-BE" b="1" dirty="0" smtClean="0"/>
                </a:p>
              </p:txBody>
            </p:sp>
            <p:sp>
              <p:nvSpPr>
                <p:cNvPr id="85" name="Tekstvak 84"/>
                <p:cNvSpPr txBox="1"/>
                <p:nvPr/>
              </p:nvSpPr>
              <p:spPr>
                <a:xfrm>
                  <a:off x="5912899" y="5688779"/>
                  <a:ext cx="1140383" cy="369332"/>
                </a:xfrm>
                <a:prstGeom prst="rect">
                  <a:avLst/>
                </a:prstGeom>
                <a:noFill/>
              </p:spPr>
              <p:txBody>
                <a:bodyPr wrap="square" rtlCol="0">
                  <a:spAutoFit/>
                </a:bodyPr>
                <a:lstStyle/>
                <a:p>
                  <a:r>
                    <a:rPr lang="en-US" b="1" dirty="0" smtClean="0"/>
                    <a:t>16254</a:t>
                  </a:r>
                  <a:endParaRPr lang="nl-BE" b="1" dirty="0"/>
                </a:p>
              </p:txBody>
            </p:sp>
          </p:grpSp>
        </p:grpSp>
        <p:sp>
          <p:nvSpPr>
            <p:cNvPr id="101" name="Tekstvak 100"/>
            <p:cNvSpPr txBox="1"/>
            <p:nvPr/>
          </p:nvSpPr>
          <p:spPr>
            <a:xfrm>
              <a:off x="6689690" y="5695422"/>
              <a:ext cx="814864" cy="369332"/>
            </a:xfrm>
            <a:prstGeom prst="rect">
              <a:avLst/>
            </a:prstGeom>
            <a:noFill/>
          </p:spPr>
          <p:txBody>
            <a:bodyPr wrap="square" rtlCol="0">
              <a:spAutoFit/>
            </a:bodyPr>
            <a:lstStyle/>
            <a:p>
              <a:r>
                <a:rPr lang="en-US" b="1" dirty="0" smtClean="0"/>
                <a:t>11:44</a:t>
              </a:r>
              <a:endParaRPr lang="nl-BE" b="1" dirty="0"/>
            </a:p>
          </p:txBody>
        </p:sp>
      </p:grpSp>
      <p:cxnSp>
        <p:nvCxnSpPr>
          <p:cNvPr id="40" name="Rechte verbindingslijn 39"/>
          <p:cNvCxnSpPr/>
          <p:nvPr/>
        </p:nvCxnSpPr>
        <p:spPr>
          <a:xfrm flipH="1">
            <a:off x="2501446" y="2503493"/>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42" name="Rechte verbindingslijn 41"/>
          <p:cNvCxnSpPr/>
          <p:nvPr/>
        </p:nvCxnSpPr>
        <p:spPr>
          <a:xfrm flipH="1">
            <a:off x="2501446" y="3258236"/>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44" name="Rechte verbindingslijn 43"/>
          <p:cNvCxnSpPr/>
          <p:nvPr/>
        </p:nvCxnSpPr>
        <p:spPr>
          <a:xfrm flipH="1">
            <a:off x="2501446" y="4012978"/>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46" name="Rechte verbindingslijn 45"/>
          <p:cNvCxnSpPr/>
          <p:nvPr/>
        </p:nvCxnSpPr>
        <p:spPr>
          <a:xfrm flipH="1">
            <a:off x="2501446" y="4767719"/>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55" name="Rechte verbindingslijn 54"/>
          <p:cNvCxnSpPr/>
          <p:nvPr/>
        </p:nvCxnSpPr>
        <p:spPr>
          <a:xfrm flipH="1">
            <a:off x="2501446" y="5522460"/>
            <a:ext cx="5617028" cy="0"/>
          </a:xfrm>
          <a:prstGeom prst="line">
            <a:avLst/>
          </a:prstGeom>
        </p:spPr>
        <p:style>
          <a:lnRef idx="1">
            <a:schemeClr val="accent3"/>
          </a:lnRef>
          <a:fillRef idx="0">
            <a:schemeClr val="accent3"/>
          </a:fillRef>
          <a:effectRef idx="0">
            <a:schemeClr val="accent3"/>
          </a:effectRef>
          <a:fontRef idx="minor">
            <a:schemeClr val="tx1"/>
          </a:fontRef>
        </p:style>
      </p:cxnSp>
      <p:sp>
        <p:nvSpPr>
          <p:cNvPr id="172" name="Tekstvak 171"/>
          <p:cNvSpPr txBox="1"/>
          <p:nvPr/>
        </p:nvSpPr>
        <p:spPr>
          <a:xfrm>
            <a:off x="2634034" y="2660358"/>
            <a:ext cx="275421" cy="369332"/>
          </a:xfrm>
          <a:prstGeom prst="rect">
            <a:avLst/>
          </a:prstGeom>
          <a:noFill/>
        </p:spPr>
        <p:txBody>
          <a:bodyPr wrap="square" rtlCol="0">
            <a:spAutoFit/>
          </a:bodyPr>
          <a:lstStyle/>
          <a:p>
            <a:r>
              <a:rPr lang="en-US" b="1" dirty="0" smtClean="0"/>
              <a:t>1</a:t>
            </a:r>
            <a:endParaRPr lang="nl-BE" b="1" dirty="0"/>
          </a:p>
        </p:txBody>
      </p:sp>
      <p:sp>
        <p:nvSpPr>
          <p:cNvPr id="173" name="Tekstvak 172"/>
          <p:cNvSpPr txBox="1"/>
          <p:nvPr/>
        </p:nvSpPr>
        <p:spPr>
          <a:xfrm>
            <a:off x="2647889" y="3415097"/>
            <a:ext cx="275421" cy="369332"/>
          </a:xfrm>
          <a:prstGeom prst="rect">
            <a:avLst/>
          </a:prstGeom>
          <a:noFill/>
        </p:spPr>
        <p:txBody>
          <a:bodyPr wrap="square" rtlCol="0">
            <a:spAutoFit/>
          </a:bodyPr>
          <a:lstStyle/>
          <a:p>
            <a:r>
              <a:rPr lang="en-US" b="1" dirty="0" smtClean="0"/>
              <a:t>2</a:t>
            </a:r>
            <a:endParaRPr lang="nl-BE" b="1" dirty="0"/>
          </a:p>
        </p:txBody>
      </p:sp>
      <p:sp>
        <p:nvSpPr>
          <p:cNvPr id="174" name="Tekstvak 173"/>
          <p:cNvSpPr txBox="1"/>
          <p:nvPr/>
        </p:nvSpPr>
        <p:spPr>
          <a:xfrm>
            <a:off x="2634034" y="4174414"/>
            <a:ext cx="275421" cy="369332"/>
          </a:xfrm>
          <a:prstGeom prst="rect">
            <a:avLst/>
          </a:prstGeom>
          <a:noFill/>
        </p:spPr>
        <p:txBody>
          <a:bodyPr wrap="square" rtlCol="0">
            <a:spAutoFit/>
          </a:bodyPr>
          <a:lstStyle/>
          <a:p>
            <a:r>
              <a:rPr lang="en-US" b="1" dirty="0" smtClean="0"/>
              <a:t>3</a:t>
            </a:r>
            <a:endParaRPr lang="nl-BE" b="1" dirty="0"/>
          </a:p>
        </p:txBody>
      </p:sp>
      <p:sp>
        <p:nvSpPr>
          <p:cNvPr id="175" name="Tekstvak 174"/>
          <p:cNvSpPr txBox="1"/>
          <p:nvPr/>
        </p:nvSpPr>
        <p:spPr>
          <a:xfrm>
            <a:off x="2634034" y="4929153"/>
            <a:ext cx="275421" cy="369332"/>
          </a:xfrm>
          <a:prstGeom prst="rect">
            <a:avLst/>
          </a:prstGeom>
          <a:noFill/>
        </p:spPr>
        <p:txBody>
          <a:bodyPr wrap="square" rtlCol="0">
            <a:spAutoFit/>
          </a:bodyPr>
          <a:lstStyle/>
          <a:p>
            <a:r>
              <a:rPr lang="en-US" b="1" dirty="0" smtClean="0"/>
              <a:t>4</a:t>
            </a:r>
            <a:endParaRPr lang="nl-BE" b="1" dirty="0"/>
          </a:p>
        </p:txBody>
      </p:sp>
      <p:sp>
        <p:nvSpPr>
          <p:cNvPr id="176" name="Tekstvak 175"/>
          <p:cNvSpPr txBox="1"/>
          <p:nvPr/>
        </p:nvSpPr>
        <p:spPr>
          <a:xfrm>
            <a:off x="2647889" y="5683892"/>
            <a:ext cx="275421" cy="369332"/>
          </a:xfrm>
          <a:prstGeom prst="rect">
            <a:avLst/>
          </a:prstGeom>
          <a:noFill/>
        </p:spPr>
        <p:txBody>
          <a:bodyPr wrap="square" rtlCol="0">
            <a:spAutoFit/>
          </a:bodyPr>
          <a:lstStyle/>
          <a:p>
            <a:r>
              <a:rPr lang="en-US" b="1" dirty="0" smtClean="0"/>
              <a:t>5</a:t>
            </a:r>
            <a:endParaRPr lang="nl-BE" b="1" dirty="0"/>
          </a:p>
        </p:txBody>
      </p:sp>
      <p:cxnSp>
        <p:nvCxnSpPr>
          <p:cNvPr id="228" name="Rechte verbindingslijn 227"/>
          <p:cNvCxnSpPr/>
          <p:nvPr/>
        </p:nvCxnSpPr>
        <p:spPr>
          <a:xfrm flipH="1">
            <a:off x="2498271" y="4000135"/>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229" name="Rechte verbindingslijn 228"/>
          <p:cNvCxnSpPr/>
          <p:nvPr/>
        </p:nvCxnSpPr>
        <p:spPr>
          <a:xfrm flipH="1">
            <a:off x="2498271" y="4754876"/>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230" name="Rechte verbindingslijn 229"/>
          <p:cNvCxnSpPr/>
          <p:nvPr/>
        </p:nvCxnSpPr>
        <p:spPr>
          <a:xfrm flipH="1">
            <a:off x="2498271" y="5509617"/>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231" name="Rechte verbindingslijn 230"/>
          <p:cNvCxnSpPr/>
          <p:nvPr/>
        </p:nvCxnSpPr>
        <p:spPr>
          <a:xfrm flipH="1">
            <a:off x="2498271" y="3245393"/>
            <a:ext cx="5617028" cy="0"/>
          </a:xfrm>
          <a:prstGeom prst="line">
            <a:avLst/>
          </a:prstGeom>
        </p:spPr>
        <p:style>
          <a:lnRef idx="1">
            <a:schemeClr val="accent3"/>
          </a:lnRef>
          <a:fillRef idx="0">
            <a:schemeClr val="accent3"/>
          </a:fillRef>
          <a:effectRef idx="0">
            <a:schemeClr val="accent3"/>
          </a:effectRef>
          <a:fontRef idx="minor">
            <a:schemeClr val="tx1"/>
          </a:fontRef>
        </p:style>
      </p:cxnSp>
      <p:grpSp>
        <p:nvGrpSpPr>
          <p:cNvPr id="7168" name="Groep 7167"/>
          <p:cNvGrpSpPr/>
          <p:nvPr/>
        </p:nvGrpSpPr>
        <p:grpSpPr>
          <a:xfrm>
            <a:off x="2510971" y="2513547"/>
            <a:ext cx="5683826" cy="754743"/>
            <a:chOff x="2510971" y="2489714"/>
            <a:chExt cx="5683826" cy="754743"/>
          </a:xfrm>
        </p:grpSpPr>
        <p:grpSp>
          <p:nvGrpSpPr>
            <p:cNvPr id="234" name="Groep 233"/>
            <p:cNvGrpSpPr/>
            <p:nvPr/>
          </p:nvGrpSpPr>
          <p:grpSpPr>
            <a:xfrm>
              <a:off x="2510971" y="2489714"/>
              <a:ext cx="5617028" cy="754743"/>
              <a:chOff x="2510971" y="2503493"/>
              <a:chExt cx="5617028" cy="754743"/>
            </a:xfrm>
            <a:solidFill>
              <a:schemeClr val="accent6">
                <a:lumMod val="20000"/>
                <a:lumOff val="80000"/>
              </a:schemeClr>
            </a:solidFill>
          </p:grpSpPr>
          <p:sp>
            <p:nvSpPr>
              <p:cNvPr id="236" name="Rechthoek 235"/>
              <p:cNvSpPr/>
              <p:nvPr/>
            </p:nvSpPr>
            <p:spPr>
              <a:xfrm>
                <a:off x="2510971" y="2503493"/>
                <a:ext cx="5617028" cy="75474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38" name="Tekstvak 237"/>
              <p:cNvSpPr txBox="1"/>
              <p:nvPr/>
            </p:nvSpPr>
            <p:spPr>
              <a:xfrm>
                <a:off x="2634034" y="2673201"/>
                <a:ext cx="275421" cy="369332"/>
              </a:xfrm>
              <a:prstGeom prst="rect">
                <a:avLst/>
              </a:prstGeom>
              <a:grpFill/>
            </p:spPr>
            <p:txBody>
              <a:bodyPr wrap="square" rtlCol="0">
                <a:spAutoFit/>
              </a:bodyPr>
              <a:lstStyle/>
              <a:p>
                <a:r>
                  <a:rPr lang="en-US" b="1" dirty="0" smtClean="0"/>
                  <a:t>1</a:t>
                </a:r>
                <a:endParaRPr lang="nl-BE" b="1" dirty="0"/>
              </a:p>
            </p:txBody>
          </p:sp>
          <p:sp>
            <p:nvSpPr>
              <p:cNvPr id="239" name="Tekstvak 238"/>
              <p:cNvSpPr txBox="1"/>
              <p:nvPr/>
            </p:nvSpPr>
            <p:spPr>
              <a:xfrm>
                <a:off x="3002065" y="2673201"/>
                <a:ext cx="696723" cy="369332"/>
              </a:xfrm>
              <a:prstGeom prst="rect">
                <a:avLst/>
              </a:prstGeom>
              <a:grpFill/>
            </p:spPr>
            <p:txBody>
              <a:bodyPr wrap="square" rtlCol="0">
                <a:spAutoFit/>
              </a:bodyPr>
              <a:lstStyle/>
              <a:p>
                <a:r>
                  <a:rPr lang="en-US" b="1" dirty="0" smtClean="0"/>
                  <a:t>Si-O</a:t>
                </a:r>
                <a:endParaRPr lang="nl-BE" b="1" dirty="0"/>
              </a:p>
            </p:txBody>
          </p:sp>
          <p:sp>
            <p:nvSpPr>
              <p:cNvPr id="240" name="Tekstvak 239"/>
              <p:cNvSpPr txBox="1"/>
              <p:nvPr/>
            </p:nvSpPr>
            <p:spPr>
              <a:xfrm>
                <a:off x="4032596" y="2673201"/>
                <a:ext cx="814864" cy="369332"/>
              </a:xfrm>
              <a:prstGeom prst="rect">
                <a:avLst/>
              </a:prstGeom>
              <a:grpFill/>
            </p:spPr>
            <p:txBody>
              <a:bodyPr wrap="square" rtlCol="0">
                <a:spAutoFit/>
              </a:bodyPr>
              <a:lstStyle/>
              <a:p>
                <a:r>
                  <a:rPr lang="en-US" b="1" dirty="0" smtClean="0"/>
                  <a:t>15111</a:t>
                </a:r>
                <a:endParaRPr lang="nl-BE" b="1" dirty="0"/>
              </a:p>
            </p:txBody>
          </p:sp>
          <p:sp>
            <p:nvSpPr>
              <p:cNvPr id="241" name="Tekstvak 240"/>
              <p:cNvSpPr txBox="1"/>
              <p:nvPr/>
            </p:nvSpPr>
            <p:spPr>
              <a:xfrm>
                <a:off x="4971146" y="2540368"/>
                <a:ext cx="1114859" cy="646331"/>
              </a:xfrm>
              <a:prstGeom prst="rect">
                <a:avLst/>
              </a:prstGeom>
              <a:grpFill/>
            </p:spPr>
            <p:txBody>
              <a:bodyPr wrap="square" rtlCol="0">
                <a:spAutoFit/>
              </a:bodyPr>
              <a:lstStyle/>
              <a:p>
                <a:r>
                  <a:rPr lang="en-US" b="1" dirty="0" smtClean="0"/>
                  <a:t>Energy:</a:t>
                </a:r>
              </a:p>
              <a:p>
                <a:r>
                  <a:rPr lang="en-US" b="1" dirty="0" smtClean="0"/>
                  <a:t>5.431 eV</a:t>
                </a:r>
                <a:endParaRPr lang="nl-BE" b="1" dirty="0"/>
              </a:p>
            </p:txBody>
          </p:sp>
          <p:sp>
            <p:nvSpPr>
              <p:cNvPr id="242" name="Tekstvak 241"/>
              <p:cNvSpPr txBox="1"/>
              <p:nvPr/>
            </p:nvSpPr>
            <p:spPr>
              <a:xfrm>
                <a:off x="5915148" y="2671439"/>
                <a:ext cx="814864" cy="369332"/>
              </a:xfrm>
              <a:prstGeom prst="rect">
                <a:avLst/>
              </a:prstGeom>
              <a:grpFill/>
            </p:spPr>
            <p:txBody>
              <a:bodyPr wrap="square" rtlCol="0">
                <a:spAutoFit/>
              </a:bodyPr>
              <a:lstStyle/>
              <a:p>
                <a:r>
                  <a:rPr lang="en-US" b="1" dirty="0" smtClean="0"/>
                  <a:t>15111</a:t>
                </a:r>
                <a:endParaRPr lang="nl-BE" b="1" dirty="0"/>
              </a:p>
            </p:txBody>
          </p:sp>
        </p:grpSp>
        <p:sp>
          <p:nvSpPr>
            <p:cNvPr id="235" name="Tekstvak 234"/>
            <p:cNvSpPr txBox="1"/>
            <p:nvPr/>
          </p:nvSpPr>
          <p:spPr>
            <a:xfrm>
              <a:off x="6681604" y="2658616"/>
              <a:ext cx="814864" cy="369332"/>
            </a:xfrm>
            <a:prstGeom prst="rect">
              <a:avLst/>
            </a:prstGeom>
            <a:noFill/>
          </p:spPr>
          <p:txBody>
            <a:bodyPr wrap="square" rtlCol="0">
              <a:spAutoFit/>
            </a:bodyPr>
            <a:lstStyle/>
            <a:p>
              <a:r>
                <a:rPr lang="en-US" b="1" dirty="0" smtClean="0"/>
                <a:t>11:43</a:t>
              </a:r>
              <a:endParaRPr lang="nl-BE" b="1" dirty="0"/>
            </a:p>
          </p:txBody>
        </p:sp>
        <p:sp>
          <p:nvSpPr>
            <p:cNvPr id="288" name="Tekstvak 287"/>
            <p:cNvSpPr txBox="1"/>
            <p:nvPr/>
          </p:nvSpPr>
          <p:spPr>
            <a:xfrm>
              <a:off x="7379933" y="2658616"/>
              <a:ext cx="814864" cy="369332"/>
            </a:xfrm>
            <a:prstGeom prst="rect">
              <a:avLst/>
            </a:prstGeom>
            <a:noFill/>
          </p:spPr>
          <p:txBody>
            <a:bodyPr wrap="square" rtlCol="0">
              <a:spAutoFit/>
            </a:bodyPr>
            <a:lstStyle/>
            <a:p>
              <a:r>
                <a:rPr lang="en-US" b="1" dirty="0" smtClean="0"/>
                <a:t>11:48</a:t>
              </a:r>
              <a:endParaRPr lang="nl-BE" b="1" dirty="0"/>
            </a:p>
          </p:txBody>
        </p:sp>
      </p:grpSp>
      <p:grpSp>
        <p:nvGrpSpPr>
          <p:cNvPr id="30" name="Groep 29"/>
          <p:cNvGrpSpPr/>
          <p:nvPr/>
        </p:nvGrpSpPr>
        <p:grpSpPr>
          <a:xfrm>
            <a:off x="2510971" y="3268290"/>
            <a:ext cx="5683826" cy="976611"/>
            <a:chOff x="2510971" y="3244457"/>
            <a:chExt cx="5683826" cy="976611"/>
          </a:xfrm>
        </p:grpSpPr>
        <p:grpSp>
          <p:nvGrpSpPr>
            <p:cNvPr id="244" name="Groep 243"/>
            <p:cNvGrpSpPr/>
            <p:nvPr/>
          </p:nvGrpSpPr>
          <p:grpSpPr>
            <a:xfrm>
              <a:off x="2510971" y="3244457"/>
              <a:ext cx="5617028" cy="976611"/>
              <a:chOff x="2510971" y="3258236"/>
              <a:chExt cx="5617028" cy="976611"/>
            </a:xfrm>
            <a:solidFill>
              <a:schemeClr val="accent6">
                <a:lumMod val="20000"/>
                <a:lumOff val="80000"/>
              </a:schemeClr>
            </a:solidFill>
          </p:grpSpPr>
          <p:sp>
            <p:nvSpPr>
              <p:cNvPr id="246" name="Rechthoek 245"/>
              <p:cNvSpPr/>
              <p:nvPr/>
            </p:nvSpPr>
            <p:spPr>
              <a:xfrm>
                <a:off x="2510971" y="3258236"/>
                <a:ext cx="5617028" cy="75474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48" name="Tekstvak 247"/>
              <p:cNvSpPr txBox="1"/>
              <p:nvPr/>
            </p:nvSpPr>
            <p:spPr>
              <a:xfrm>
                <a:off x="2647889" y="3427940"/>
                <a:ext cx="275421" cy="369332"/>
              </a:xfrm>
              <a:prstGeom prst="rect">
                <a:avLst/>
              </a:prstGeom>
              <a:grpFill/>
            </p:spPr>
            <p:txBody>
              <a:bodyPr wrap="square" rtlCol="0">
                <a:spAutoFit/>
              </a:bodyPr>
              <a:lstStyle/>
              <a:p>
                <a:r>
                  <a:rPr lang="en-US" b="1" dirty="0" smtClean="0"/>
                  <a:t>2</a:t>
                </a:r>
                <a:endParaRPr lang="nl-BE" b="1" dirty="0"/>
              </a:p>
            </p:txBody>
          </p:sp>
          <p:sp>
            <p:nvSpPr>
              <p:cNvPr id="249" name="Tekstvak 248"/>
              <p:cNvSpPr txBox="1"/>
              <p:nvPr/>
            </p:nvSpPr>
            <p:spPr>
              <a:xfrm>
                <a:off x="2999817" y="3433297"/>
                <a:ext cx="871434" cy="369332"/>
              </a:xfrm>
              <a:prstGeom prst="rect">
                <a:avLst/>
              </a:prstGeom>
              <a:grpFill/>
            </p:spPr>
            <p:txBody>
              <a:bodyPr wrap="square" rtlCol="0">
                <a:spAutoFit/>
              </a:bodyPr>
              <a:lstStyle/>
              <a:p>
                <a:r>
                  <a:rPr lang="en-US" b="1" dirty="0" smtClean="0"/>
                  <a:t>MIL-49</a:t>
                </a:r>
                <a:endParaRPr lang="nl-BE" b="1" dirty="0"/>
              </a:p>
            </p:txBody>
          </p:sp>
          <p:sp>
            <p:nvSpPr>
              <p:cNvPr id="250" name="Tekstvak 249"/>
              <p:cNvSpPr txBox="1"/>
              <p:nvPr/>
            </p:nvSpPr>
            <p:spPr>
              <a:xfrm>
                <a:off x="4030348" y="3433297"/>
                <a:ext cx="871434" cy="369332"/>
              </a:xfrm>
              <a:prstGeom prst="rect">
                <a:avLst/>
              </a:prstGeom>
              <a:grpFill/>
            </p:spPr>
            <p:txBody>
              <a:bodyPr wrap="square" rtlCol="0">
                <a:spAutoFit/>
              </a:bodyPr>
              <a:lstStyle/>
              <a:p>
                <a:r>
                  <a:rPr lang="en-US" b="1" dirty="0" smtClean="0"/>
                  <a:t>13459</a:t>
                </a:r>
                <a:endParaRPr lang="nl-BE" b="1" dirty="0"/>
              </a:p>
            </p:txBody>
          </p:sp>
          <p:sp>
            <p:nvSpPr>
              <p:cNvPr id="251" name="Tekstvak 250"/>
              <p:cNvSpPr txBox="1"/>
              <p:nvPr/>
            </p:nvSpPr>
            <p:spPr>
              <a:xfrm>
                <a:off x="4981904" y="3311517"/>
                <a:ext cx="1076255" cy="923330"/>
              </a:xfrm>
              <a:prstGeom prst="rect">
                <a:avLst/>
              </a:prstGeom>
              <a:grpFill/>
            </p:spPr>
            <p:txBody>
              <a:bodyPr wrap="square" rtlCol="0">
                <a:spAutoFit/>
              </a:bodyPr>
              <a:lstStyle/>
              <a:p>
                <a:r>
                  <a:rPr lang="en-US" b="1" dirty="0" smtClean="0"/>
                  <a:t>Energy:</a:t>
                </a:r>
              </a:p>
              <a:p>
                <a:r>
                  <a:rPr lang="en-US" b="1" dirty="0" smtClean="0"/>
                  <a:t>20.71 eV</a:t>
                </a:r>
                <a:endParaRPr lang="nl-BE" b="1" dirty="0" smtClean="0"/>
              </a:p>
              <a:p>
                <a:endParaRPr lang="nl-BE" b="1" dirty="0"/>
              </a:p>
            </p:txBody>
          </p:sp>
          <p:sp>
            <p:nvSpPr>
              <p:cNvPr id="252" name="Tekstvak 251"/>
              <p:cNvSpPr txBox="1"/>
              <p:nvPr/>
            </p:nvSpPr>
            <p:spPr>
              <a:xfrm>
                <a:off x="5912900" y="3431535"/>
                <a:ext cx="871434" cy="369332"/>
              </a:xfrm>
              <a:prstGeom prst="rect">
                <a:avLst/>
              </a:prstGeom>
              <a:grpFill/>
            </p:spPr>
            <p:txBody>
              <a:bodyPr wrap="square" rtlCol="0">
                <a:spAutoFit/>
              </a:bodyPr>
              <a:lstStyle/>
              <a:p>
                <a:r>
                  <a:rPr lang="en-US" b="1" dirty="0" smtClean="0"/>
                  <a:t>13459</a:t>
                </a:r>
                <a:endParaRPr lang="nl-BE" b="1" dirty="0"/>
              </a:p>
            </p:txBody>
          </p:sp>
        </p:grpSp>
        <p:sp>
          <p:nvSpPr>
            <p:cNvPr id="245" name="Tekstvak 244"/>
            <p:cNvSpPr txBox="1"/>
            <p:nvPr/>
          </p:nvSpPr>
          <p:spPr>
            <a:xfrm>
              <a:off x="6681604" y="3408327"/>
              <a:ext cx="814864" cy="369332"/>
            </a:xfrm>
            <a:prstGeom prst="rect">
              <a:avLst/>
            </a:prstGeom>
            <a:noFill/>
          </p:spPr>
          <p:txBody>
            <a:bodyPr wrap="square" rtlCol="0">
              <a:spAutoFit/>
            </a:bodyPr>
            <a:lstStyle/>
            <a:p>
              <a:r>
                <a:rPr lang="en-US" b="1" dirty="0" smtClean="0"/>
                <a:t>11:41</a:t>
              </a:r>
              <a:endParaRPr lang="nl-BE" b="1" dirty="0"/>
            </a:p>
          </p:txBody>
        </p:sp>
        <p:sp>
          <p:nvSpPr>
            <p:cNvPr id="289" name="Tekstvak 288"/>
            <p:cNvSpPr txBox="1"/>
            <p:nvPr/>
          </p:nvSpPr>
          <p:spPr>
            <a:xfrm>
              <a:off x="7379933" y="3408327"/>
              <a:ext cx="814864" cy="369332"/>
            </a:xfrm>
            <a:prstGeom prst="rect">
              <a:avLst/>
            </a:prstGeom>
            <a:noFill/>
          </p:spPr>
          <p:txBody>
            <a:bodyPr wrap="square" rtlCol="0">
              <a:spAutoFit/>
            </a:bodyPr>
            <a:lstStyle/>
            <a:p>
              <a:r>
                <a:rPr lang="en-US" b="1" dirty="0" smtClean="0"/>
                <a:t>11:50</a:t>
              </a:r>
              <a:endParaRPr lang="nl-BE" b="1" dirty="0"/>
            </a:p>
          </p:txBody>
        </p:sp>
      </p:grpSp>
      <p:grpSp>
        <p:nvGrpSpPr>
          <p:cNvPr id="29" name="Groep 28"/>
          <p:cNvGrpSpPr/>
          <p:nvPr/>
        </p:nvGrpSpPr>
        <p:grpSpPr>
          <a:xfrm>
            <a:off x="2510971" y="4023032"/>
            <a:ext cx="5691912" cy="754743"/>
            <a:chOff x="2510971" y="3999199"/>
            <a:chExt cx="5691912" cy="754743"/>
          </a:xfrm>
        </p:grpSpPr>
        <p:grpSp>
          <p:nvGrpSpPr>
            <p:cNvPr id="254" name="Groep 253"/>
            <p:cNvGrpSpPr/>
            <p:nvPr/>
          </p:nvGrpSpPr>
          <p:grpSpPr>
            <a:xfrm>
              <a:off x="2510971" y="3999199"/>
              <a:ext cx="5617028" cy="754743"/>
              <a:chOff x="2510971" y="4012978"/>
              <a:chExt cx="5617028" cy="754743"/>
            </a:xfrm>
            <a:solidFill>
              <a:schemeClr val="accent6">
                <a:lumMod val="20000"/>
                <a:lumOff val="80000"/>
              </a:schemeClr>
            </a:solidFill>
          </p:grpSpPr>
          <p:sp>
            <p:nvSpPr>
              <p:cNvPr id="256" name="Rechthoek 255"/>
              <p:cNvSpPr/>
              <p:nvPr/>
            </p:nvSpPr>
            <p:spPr>
              <a:xfrm>
                <a:off x="2510971" y="4012978"/>
                <a:ext cx="5617028" cy="75474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58" name="Tekstvak 257"/>
              <p:cNvSpPr txBox="1"/>
              <p:nvPr/>
            </p:nvSpPr>
            <p:spPr>
              <a:xfrm>
                <a:off x="2634034" y="4187257"/>
                <a:ext cx="275421" cy="369332"/>
              </a:xfrm>
              <a:prstGeom prst="rect">
                <a:avLst/>
              </a:prstGeom>
              <a:grpFill/>
            </p:spPr>
            <p:txBody>
              <a:bodyPr wrap="square" rtlCol="0">
                <a:spAutoFit/>
              </a:bodyPr>
              <a:lstStyle/>
              <a:p>
                <a:r>
                  <a:rPr lang="en-US" b="1" dirty="0" smtClean="0"/>
                  <a:t>3</a:t>
                </a:r>
                <a:endParaRPr lang="nl-BE" b="1" dirty="0"/>
              </a:p>
            </p:txBody>
          </p:sp>
          <p:sp>
            <p:nvSpPr>
              <p:cNvPr id="259" name="Tekstvak 258"/>
              <p:cNvSpPr txBox="1"/>
              <p:nvPr/>
            </p:nvSpPr>
            <p:spPr>
              <a:xfrm>
                <a:off x="3002065" y="4185458"/>
                <a:ext cx="696723" cy="369332"/>
              </a:xfrm>
              <a:prstGeom prst="rect">
                <a:avLst/>
              </a:prstGeom>
              <a:grpFill/>
            </p:spPr>
            <p:txBody>
              <a:bodyPr wrap="square" rtlCol="0">
                <a:spAutoFit/>
              </a:bodyPr>
              <a:lstStyle/>
              <a:p>
                <a:r>
                  <a:rPr lang="en-US" b="1" dirty="0" smtClean="0"/>
                  <a:t>H2</a:t>
                </a:r>
                <a:endParaRPr lang="nl-BE" b="1" dirty="0"/>
              </a:p>
            </p:txBody>
          </p:sp>
          <p:sp>
            <p:nvSpPr>
              <p:cNvPr id="260" name="Tekstvak 259"/>
              <p:cNvSpPr txBox="1"/>
              <p:nvPr/>
            </p:nvSpPr>
            <p:spPr>
              <a:xfrm>
                <a:off x="4032596" y="4185458"/>
                <a:ext cx="814864" cy="369332"/>
              </a:xfrm>
              <a:prstGeom prst="rect">
                <a:avLst/>
              </a:prstGeom>
              <a:grpFill/>
            </p:spPr>
            <p:txBody>
              <a:bodyPr wrap="square" rtlCol="0">
                <a:spAutoFit/>
              </a:bodyPr>
              <a:lstStyle/>
              <a:p>
                <a:r>
                  <a:rPr lang="en-US" b="1" dirty="0" smtClean="0"/>
                  <a:t>10001</a:t>
                </a:r>
                <a:endParaRPr lang="nl-BE" b="1" dirty="0"/>
              </a:p>
            </p:txBody>
          </p:sp>
          <p:sp>
            <p:nvSpPr>
              <p:cNvPr id="261" name="Tekstvak 260"/>
              <p:cNvSpPr txBox="1"/>
              <p:nvPr/>
            </p:nvSpPr>
            <p:spPr>
              <a:xfrm>
                <a:off x="4984153" y="4063678"/>
                <a:ext cx="1138134" cy="646331"/>
              </a:xfrm>
              <a:prstGeom prst="rect">
                <a:avLst/>
              </a:prstGeom>
              <a:grpFill/>
            </p:spPr>
            <p:txBody>
              <a:bodyPr wrap="square" rtlCol="0">
                <a:spAutoFit/>
              </a:bodyPr>
              <a:lstStyle/>
              <a:p>
                <a:r>
                  <a:rPr lang="en-US" b="1" dirty="0" smtClean="0"/>
                  <a:t>Energy:</a:t>
                </a:r>
              </a:p>
              <a:p>
                <a:r>
                  <a:rPr lang="en-US" b="1" dirty="0" smtClean="0"/>
                  <a:t>0.456 eV</a:t>
                </a:r>
                <a:endParaRPr lang="nl-BE" b="1" dirty="0"/>
              </a:p>
            </p:txBody>
          </p:sp>
          <p:sp>
            <p:nvSpPr>
              <p:cNvPr id="262" name="Tekstvak 261"/>
              <p:cNvSpPr txBox="1"/>
              <p:nvPr/>
            </p:nvSpPr>
            <p:spPr>
              <a:xfrm>
                <a:off x="5915148" y="4183696"/>
                <a:ext cx="814864" cy="369332"/>
              </a:xfrm>
              <a:prstGeom prst="rect">
                <a:avLst/>
              </a:prstGeom>
              <a:grpFill/>
            </p:spPr>
            <p:txBody>
              <a:bodyPr wrap="square" rtlCol="0">
                <a:spAutoFit/>
              </a:bodyPr>
              <a:lstStyle/>
              <a:p>
                <a:r>
                  <a:rPr lang="en-US" b="1" dirty="0" smtClean="0"/>
                  <a:t>10001</a:t>
                </a:r>
                <a:endParaRPr lang="nl-BE" b="1" dirty="0"/>
              </a:p>
            </p:txBody>
          </p:sp>
        </p:grpSp>
        <p:sp>
          <p:nvSpPr>
            <p:cNvPr id="255" name="Tekstvak 254"/>
            <p:cNvSpPr txBox="1"/>
            <p:nvPr/>
          </p:nvSpPr>
          <p:spPr>
            <a:xfrm>
              <a:off x="6689690" y="4169917"/>
              <a:ext cx="814864" cy="369332"/>
            </a:xfrm>
            <a:prstGeom prst="rect">
              <a:avLst/>
            </a:prstGeom>
            <a:noFill/>
          </p:spPr>
          <p:txBody>
            <a:bodyPr wrap="square" rtlCol="0">
              <a:spAutoFit/>
            </a:bodyPr>
            <a:lstStyle/>
            <a:p>
              <a:r>
                <a:rPr lang="en-US" b="1" dirty="0" smtClean="0"/>
                <a:t>11:45</a:t>
              </a:r>
              <a:endParaRPr lang="nl-BE" b="1" dirty="0"/>
            </a:p>
          </p:txBody>
        </p:sp>
        <p:sp>
          <p:nvSpPr>
            <p:cNvPr id="290" name="Tekstvak 289"/>
            <p:cNvSpPr txBox="1"/>
            <p:nvPr/>
          </p:nvSpPr>
          <p:spPr>
            <a:xfrm>
              <a:off x="7388019" y="4169917"/>
              <a:ext cx="814864" cy="369332"/>
            </a:xfrm>
            <a:prstGeom prst="rect">
              <a:avLst/>
            </a:prstGeom>
            <a:noFill/>
          </p:spPr>
          <p:txBody>
            <a:bodyPr wrap="square" rtlCol="0">
              <a:spAutoFit/>
            </a:bodyPr>
            <a:lstStyle/>
            <a:p>
              <a:r>
                <a:rPr lang="en-US" b="1" dirty="0" smtClean="0"/>
                <a:t>11:46</a:t>
              </a:r>
              <a:endParaRPr lang="nl-BE" b="1" dirty="0"/>
            </a:p>
          </p:txBody>
        </p:sp>
      </p:grpSp>
      <p:grpSp>
        <p:nvGrpSpPr>
          <p:cNvPr id="28" name="Groep 27"/>
          <p:cNvGrpSpPr/>
          <p:nvPr/>
        </p:nvGrpSpPr>
        <p:grpSpPr>
          <a:xfrm>
            <a:off x="2510971" y="5532514"/>
            <a:ext cx="5691912" cy="969631"/>
            <a:chOff x="2510971" y="5508681"/>
            <a:chExt cx="5691912" cy="969631"/>
          </a:xfrm>
        </p:grpSpPr>
        <p:grpSp>
          <p:nvGrpSpPr>
            <p:cNvPr id="273" name="Groep 272"/>
            <p:cNvGrpSpPr/>
            <p:nvPr/>
          </p:nvGrpSpPr>
          <p:grpSpPr>
            <a:xfrm>
              <a:off x="2510971" y="5508681"/>
              <a:ext cx="5617028" cy="969631"/>
              <a:chOff x="2510971" y="5522460"/>
              <a:chExt cx="5617028" cy="969631"/>
            </a:xfrm>
          </p:grpSpPr>
          <p:sp>
            <p:nvSpPr>
              <p:cNvPr id="275" name="Rechthoek 274"/>
              <p:cNvSpPr/>
              <p:nvPr/>
            </p:nvSpPr>
            <p:spPr>
              <a:xfrm>
                <a:off x="2510971" y="5522460"/>
                <a:ext cx="5617028" cy="75474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grpSp>
            <p:nvGrpSpPr>
              <p:cNvPr id="276" name="Groep 275"/>
              <p:cNvGrpSpPr/>
              <p:nvPr/>
            </p:nvGrpSpPr>
            <p:grpSpPr>
              <a:xfrm>
                <a:off x="2647889" y="5568761"/>
                <a:ext cx="4405393" cy="923330"/>
                <a:chOff x="2647889" y="5568761"/>
                <a:chExt cx="4405393" cy="923330"/>
              </a:xfrm>
            </p:grpSpPr>
            <p:sp>
              <p:nvSpPr>
                <p:cNvPr id="278" name="Tekstvak 277"/>
                <p:cNvSpPr txBox="1"/>
                <p:nvPr/>
              </p:nvSpPr>
              <p:spPr>
                <a:xfrm>
                  <a:off x="2647889" y="5696735"/>
                  <a:ext cx="275421" cy="369332"/>
                </a:xfrm>
                <a:prstGeom prst="rect">
                  <a:avLst/>
                </a:prstGeom>
                <a:noFill/>
              </p:spPr>
              <p:txBody>
                <a:bodyPr wrap="square" rtlCol="0">
                  <a:spAutoFit/>
                </a:bodyPr>
                <a:lstStyle/>
                <a:p>
                  <a:r>
                    <a:rPr lang="en-US" b="1" dirty="0" smtClean="0"/>
                    <a:t>5</a:t>
                  </a:r>
                  <a:endParaRPr lang="nl-BE" b="1" dirty="0"/>
                </a:p>
              </p:txBody>
            </p:sp>
            <p:sp>
              <p:nvSpPr>
                <p:cNvPr id="279" name="Tekstvak 278"/>
                <p:cNvSpPr txBox="1"/>
                <p:nvPr/>
              </p:nvSpPr>
              <p:spPr>
                <a:xfrm>
                  <a:off x="2999816" y="5690541"/>
                  <a:ext cx="1140383" cy="369332"/>
                </a:xfrm>
                <a:prstGeom prst="rect">
                  <a:avLst/>
                </a:prstGeom>
                <a:noFill/>
              </p:spPr>
              <p:txBody>
                <a:bodyPr wrap="square" rtlCol="0">
                  <a:spAutoFit/>
                </a:bodyPr>
                <a:lstStyle/>
                <a:p>
                  <a:r>
                    <a:rPr lang="en-US" b="1" dirty="0" smtClean="0"/>
                    <a:t>NaAlAsS4</a:t>
                  </a:r>
                  <a:endParaRPr lang="nl-BE" b="1" dirty="0"/>
                </a:p>
              </p:txBody>
            </p:sp>
            <p:sp>
              <p:nvSpPr>
                <p:cNvPr id="280" name="Tekstvak 279"/>
                <p:cNvSpPr txBox="1"/>
                <p:nvPr/>
              </p:nvSpPr>
              <p:spPr>
                <a:xfrm>
                  <a:off x="4030347" y="5690541"/>
                  <a:ext cx="1140383" cy="369332"/>
                </a:xfrm>
                <a:prstGeom prst="rect">
                  <a:avLst/>
                </a:prstGeom>
                <a:noFill/>
              </p:spPr>
              <p:txBody>
                <a:bodyPr wrap="square" rtlCol="0">
                  <a:spAutoFit/>
                </a:bodyPr>
                <a:lstStyle/>
                <a:p>
                  <a:r>
                    <a:rPr lang="en-US" b="1" dirty="0" smtClean="0"/>
                    <a:t>16254</a:t>
                  </a:r>
                  <a:endParaRPr lang="nl-BE" b="1" dirty="0"/>
                </a:p>
              </p:txBody>
            </p:sp>
            <p:sp>
              <p:nvSpPr>
                <p:cNvPr id="281" name="Tekstvak 280"/>
                <p:cNvSpPr txBox="1"/>
                <p:nvPr/>
              </p:nvSpPr>
              <p:spPr>
                <a:xfrm>
                  <a:off x="4981904" y="5568761"/>
                  <a:ext cx="1140383" cy="923330"/>
                </a:xfrm>
                <a:prstGeom prst="rect">
                  <a:avLst/>
                </a:prstGeom>
                <a:noFill/>
              </p:spPr>
              <p:txBody>
                <a:bodyPr wrap="square" rtlCol="0">
                  <a:spAutoFit/>
                </a:bodyPr>
                <a:lstStyle/>
                <a:p>
                  <a:r>
                    <a:rPr lang="en-US" b="1" dirty="0" smtClean="0"/>
                    <a:t>Energy:</a:t>
                  </a:r>
                </a:p>
                <a:p>
                  <a:r>
                    <a:rPr lang="en-US" b="1" dirty="0" smtClean="0"/>
                    <a:t>10.87 eV</a:t>
                  </a:r>
                  <a:endParaRPr lang="nl-BE" b="1" dirty="0" smtClean="0"/>
                </a:p>
                <a:p>
                  <a:endParaRPr lang="nl-BE" b="1" dirty="0" smtClean="0"/>
                </a:p>
              </p:txBody>
            </p:sp>
            <p:sp>
              <p:nvSpPr>
                <p:cNvPr id="282" name="Tekstvak 281"/>
                <p:cNvSpPr txBox="1"/>
                <p:nvPr/>
              </p:nvSpPr>
              <p:spPr>
                <a:xfrm>
                  <a:off x="5912899" y="5688779"/>
                  <a:ext cx="1140383" cy="369332"/>
                </a:xfrm>
                <a:prstGeom prst="rect">
                  <a:avLst/>
                </a:prstGeom>
                <a:noFill/>
              </p:spPr>
              <p:txBody>
                <a:bodyPr wrap="square" rtlCol="0">
                  <a:spAutoFit/>
                </a:bodyPr>
                <a:lstStyle/>
                <a:p>
                  <a:r>
                    <a:rPr lang="en-US" b="1" dirty="0" smtClean="0"/>
                    <a:t>16254</a:t>
                  </a:r>
                  <a:endParaRPr lang="nl-BE" b="1" dirty="0"/>
                </a:p>
              </p:txBody>
            </p:sp>
          </p:grpSp>
        </p:grpSp>
        <p:sp>
          <p:nvSpPr>
            <p:cNvPr id="274" name="Tekstvak 273"/>
            <p:cNvSpPr txBox="1"/>
            <p:nvPr/>
          </p:nvSpPr>
          <p:spPr>
            <a:xfrm>
              <a:off x="6689690" y="5681643"/>
              <a:ext cx="814864" cy="369332"/>
            </a:xfrm>
            <a:prstGeom prst="rect">
              <a:avLst/>
            </a:prstGeom>
            <a:noFill/>
          </p:spPr>
          <p:txBody>
            <a:bodyPr wrap="square" rtlCol="0">
              <a:spAutoFit/>
            </a:bodyPr>
            <a:lstStyle/>
            <a:p>
              <a:r>
                <a:rPr lang="en-US" b="1" dirty="0" smtClean="0"/>
                <a:t>11:44</a:t>
              </a:r>
              <a:endParaRPr lang="nl-BE" b="1" dirty="0"/>
            </a:p>
          </p:txBody>
        </p:sp>
        <p:sp>
          <p:nvSpPr>
            <p:cNvPr id="292" name="Tekstvak 291"/>
            <p:cNvSpPr txBox="1"/>
            <p:nvPr/>
          </p:nvSpPr>
          <p:spPr>
            <a:xfrm>
              <a:off x="7388019" y="5681643"/>
              <a:ext cx="814864" cy="369332"/>
            </a:xfrm>
            <a:prstGeom prst="rect">
              <a:avLst/>
            </a:prstGeom>
            <a:noFill/>
          </p:spPr>
          <p:txBody>
            <a:bodyPr wrap="square" rtlCol="0">
              <a:spAutoFit/>
            </a:bodyPr>
            <a:lstStyle/>
            <a:p>
              <a:r>
                <a:rPr lang="en-US" b="1" dirty="0" smtClean="0"/>
                <a:t>11:47</a:t>
              </a:r>
              <a:endParaRPr lang="nl-BE" b="1" dirty="0"/>
            </a:p>
          </p:txBody>
        </p:sp>
      </p:grpSp>
      <p:grpSp>
        <p:nvGrpSpPr>
          <p:cNvPr id="19" name="Groep 18"/>
          <p:cNvGrpSpPr/>
          <p:nvPr/>
        </p:nvGrpSpPr>
        <p:grpSpPr>
          <a:xfrm>
            <a:off x="2514657" y="4780163"/>
            <a:ext cx="5690160" cy="754743"/>
            <a:chOff x="2512723" y="4768725"/>
            <a:chExt cx="5690160" cy="754743"/>
          </a:xfrm>
        </p:grpSpPr>
        <p:grpSp>
          <p:nvGrpSpPr>
            <p:cNvPr id="264" name="Groep 263"/>
            <p:cNvGrpSpPr/>
            <p:nvPr/>
          </p:nvGrpSpPr>
          <p:grpSpPr>
            <a:xfrm>
              <a:off x="2512723" y="4768725"/>
              <a:ext cx="5617028" cy="754743"/>
              <a:chOff x="2510971" y="4767719"/>
              <a:chExt cx="5617028" cy="754743"/>
            </a:xfrm>
          </p:grpSpPr>
          <p:sp>
            <p:nvSpPr>
              <p:cNvPr id="266" name="Rechthoek 265"/>
              <p:cNvSpPr/>
              <p:nvPr/>
            </p:nvSpPr>
            <p:spPr>
              <a:xfrm>
                <a:off x="2510971" y="4767719"/>
                <a:ext cx="5617028" cy="75474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68" name="Tekstvak 267"/>
              <p:cNvSpPr txBox="1"/>
              <p:nvPr/>
            </p:nvSpPr>
            <p:spPr>
              <a:xfrm>
                <a:off x="3002065" y="4940197"/>
                <a:ext cx="871434" cy="369332"/>
              </a:xfrm>
              <a:prstGeom prst="rect">
                <a:avLst/>
              </a:prstGeom>
              <a:noFill/>
            </p:spPr>
            <p:txBody>
              <a:bodyPr wrap="square" rtlCol="0">
                <a:spAutoFit/>
              </a:bodyPr>
              <a:lstStyle/>
              <a:p>
                <a:r>
                  <a:rPr lang="en-US" b="1" dirty="0" smtClean="0"/>
                  <a:t>Cd surf</a:t>
                </a:r>
                <a:endParaRPr lang="nl-BE" b="1" dirty="0"/>
              </a:p>
            </p:txBody>
          </p:sp>
          <p:sp>
            <p:nvSpPr>
              <p:cNvPr id="269" name="Tekstvak 268"/>
              <p:cNvSpPr txBox="1"/>
              <p:nvPr/>
            </p:nvSpPr>
            <p:spPr>
              <a:xfrm>
                <a:off x="4032596" y="4940197"/>
                <a:ext cx="871434" cy="369332"/>
              </a:xfrm>
              <a:prstGeom prst="rect">
                <a:avLst/>
              </a:prstGeom>
              <a:noFill/>
            </p:spPr>
            <p:txBody>
              <a:bodyPr wrap="square" rtlCol="0">
                <a:spAutoFit/>
              </a:bodyPr>
              <a:lstStyle/>
              <a:p>
                <a:r>
                  <a:rPr lang="en-US" b="1" dirty="0" smtClean="0"/>
                  <a:t>17984</a:t>
                </a:r>
                <a:endParaRPr lang="nl-BE" b="1" dirty="0"/>
              </a:p>
            </p:txBody>
          </p:sp>
          <p:sp>
            <p:nvSpPr>
              <p:cNvPr id="270" name="Tekstvak 269"/>
              <p:cNvSpPr txBox="1"/>
              <p:nvPr/>
            </p:nvSpPr>
            <p:spPr>
              <a:xfrm>
                <a:off x="4984152" y="4818417"/>
                <a:ext cx="1117853" cy="646331"/>
              </a:xfrm>
              <a:prstGeom prst="rect">
                <a:avLst/>
              </a:prstGeom>
              <a:noFill/>
            </p:spPr>
            <p:txBody>
              <a:bodyPr wrap="square" rtlCol="0">
                <a:spAutoFit/>
              </a:bodyPr>
              <a:lstStyle/>
              <a:p>
                <a:r>
                  <a:rPr lang="en-US" b="1" dirty="0" smtClean="0"/>
                  <a:t>Energy:</a:t>
                </a:r>
              </a:p>
              <a:p>
                <a:r>
                  <a:rPr lang="en-US" b="1" dirty="0" smtClean="0"/>
                  <a:t>11.45 eV</a:t>
                </a:r>
                <a:endParaRPr lang="nl-BE" b="1" dirty="0"/>
              </a:p>
            </p:txBody>
          </p:sp>
          <p:sp>
            <p:nvSpPr>
              <p:cNvPr id="271" name="Tekstvak 270"/>
              <p:cNvSpPr txBox="1"/>
              <p:nvPr/>
            </p:nvSpPr>
            <p:spPr>
              <a:xfrm>
                <a:off x="5915148" y="4938435"/>
                <a:ext cx="871434" cy="369332"/>
              </a:xfrm>
              <a:prstGeom prst="rect">
                <a:avLst/>
              </a:prstGeom>
              <a:noFill/>
            </p:spPr>
            <p:txBody>
              <a:bodyPr wrap="square" rtlCol="0">
                <a:spAutoFit/>
              </a:bodyPr>
              <a:lstStyle/>
              <a:p>
                <a:r>
                  <a:rPr lang="en-US" b="1" dirty="0" smtClean="0"/>
                  <a:t>17984</a:t>
                </a:r>
                <a:endParaRPr lang="nl-BE" b="1" dirty="0"/>
              </a:p>
            </p:txBody>
          </p:sp>
        </p:grpSp>
        <p:sp>
          <p:nvSpPr>
            <p:cNvPr id="265" name="Tekstvak 264"/>
            <p:cNvSpPr txBox="1"/>
            <p:nvPr/>
          </p:nvSpPr>
          <p:spPr>
            <a:xfrm>
              <a:off x="6689690" y="4931782"/>
              <a:ext cx="814864" cy="369332"/>
            </a:xfrm>
            <a:prstGeom prst="rect">
              <a:avLst/>
            </a:prstGeom>
            <a:noFill/>
          </p:spPr>
          <p:txBody>
            <a:bodyPr wrap="square" rtlCol="0">
              <a:spAutoFit/>
            </a:bodyPr>
            <a:lstStyle/>
            <a:p>
              <a:r>
                <a:rPr lang="en-US" b="1" dirty="0" smtClean="0"/>
                <a:t>11:42</a:t>
              </a:r>
              <a:endParaRPr lang="nl-BE" b="1" dirty="0"/>
            </a:p>
          </p:txBody>
        </p:sp>
        <p:sp>
          <p:nvSpPr>
            <p:cNvPr id="291" name="Tekstvak 290"/>
            <p:cNvSpPr txBox="1"/>
            <p:nvPr/>
          </p:nvSpPr>
          <p:spPr>
            <a:xfrm>
              <a:off x="7388019" y="4931782"/>
              <a:ext cx="814864" cy="369332"/>
            </a:xfrm>
            <a:prstGeom prst="rect">
              <a:avLst/>
            </a:prstGeom>
            <a:noFill/>
          </p:spPr>
          <p:txBody>
            <a:bodyPr wrap="square" rtlCol="0">
              <a:spAutoFit/>
            </a:bodyPr>
            <a:lstStyle/>
            <a:p>
              <a:r>
                <a:rPr lang="en-US" b="1" dirty="0" smtClean="0"/>
                <a:t>11:49</a:t>
              </a:r>
              <a:endParaRPr lang="nl-BE" b="1" dirty="0"/>
            </a:p>
          </p:txBody>
        </p:sp>
        <p:sp>
          <p:nvSpPr>
            <p:cNvPr id="232" name="Tekstvak 231"/>
            <p:cNvSpPr txBox="1"/>
            <p:nvPr/>
          </p:nvSpPr>
          <p:spPr>
            <a:xfrm>
              <a:off x="2634034" y="4928217"/>
              <a:ext cx="275421" cy="369332"/>
            </a:xfrm>
            <a:prstGeom prst="rect">
              <a:avLst/>
            </a:prstGeom>
            <a:noFill/>
          </p:spPr>
          <p:txBody>
            <a:bodyPr wrap="square" rtlCol="0">
              <a:spAutoFit/>
            </a:bodyPr>
            <a:lstStyle/>
            <a:p>
              <a:r>
                <a:rPr lang="en-US" b="1" dirty="0" smtClean="0"/>
                <a:t>4</a:t>
              </a:r>
              <a:endParaRPr lang="nl-BE" b="1" dirty="0"/>
            </a:p>
          </p:txBody>
        </p:sp>
      </p:grpSp>
      <p:cxnSp>
        <p:nvCxnSpPr>
          <p:cNvPr id="284" name="Rechte verbindingslijn 283"/>
          <p:cNvCxnSpPr/>
          <p:nvPr/>
        </p:nvCxnSpPr>
        <p:spPr>
          <a:xfrm flipH="1">
            <a:off x="2492828" y="3244457"/>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285" name="Rechte verbindingslijn 284"/>
          <p:cNvCxnSpPr/>
          <p:nvPr/>
        </p:nvCxnSpPr>
        <p:spPr>
          <a:xfrm flipH="1">
            <a:off x="2501446" y="3999199"/>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287" name="Rechte verbindingslijn 286"/>
          <p:cNvCxnSpPr/>
          <p:nvPr/>
        </p:nvCxnSpPr>
        <p:spPr>
          <a:xfrm flipH="1">
            <a:off x="2501446" y="5508681"/>
            <a:ext cx="5617028"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286" name="Rechte verbindingslijn 285"/>
          <p:cNvCxnSpPr/>
          <p:nvPr/>
        </p:nvCxnSpPr>
        <p:spPr>
          <a:xfrm flipH="1">
            <a:off x="2501446" y="4753940"/>
            <a:ext cx="5617028" cy="0"/>
          </a:xfrm>
          <a:prstGeom prst="line">
            <a:avLst/>
          </a:prstGeom>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396977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nodeType="withEffect">
                                  <p:stCondLst>
                                    <p:cond delay="200"/>
                                  </p:stCondLst>
                                  <p:childTnLst>
                                    <p:set>
                                      <p:cBhvr>
                                        <p:cTn id="8" dur="1" fill="hold">
                                          <p:stCondLst>
                                            <p:cond delay="0"/>
                                          </p:stCondLst>
                                        </p:cTn>
                                        <p:tgtEl>
                                          <p:spTgt spid="28"/>
                                        </p:tgtEl>
                                        <p:attrNameLst>
                                          <p:attrName>style.visibility</p:attrName>
                                        </p:attrNameLst>
                                      </p:cBhvr>
                                      <p:to>
                                        <p:strVal val="visible"/>
                                      </p:to>
                                    </p:set>
                                  </p:childTnLst>
                                </p:cTn>
                              </p:par>
                              <p:par>
                                <p:cTn id="9" presetID="1" presetClass="entr" presetSubtype="0" fill="hold" nodeType="withEffect">
                                  <p:stCondLst>
                                    <p:cond delay="400"/>
                                  </p:stCondLst>
                                  <p:childTnLst>
                                    <p:set>
                                      <p:cBhvr>
                                        <p:cTn id="10" dur="1" fill="hold">
                                          <p:stCondLst>
                                            <p:cond delay="0"/>
                                          </p:stCondLst>
                                        </p:cTn>
                                        <p:tgtEl>
                                          <p:spTgt spid="7168"/>
                                        </p:tgtEl>
                                        <p:attrNameLst>
                                          <p:attrName>style.visibility</p:attrName>
                                        </p:attrNameLst>
                                      </p:cBhvr>
                                      <p:to>
                                        <p:strVal val="visible"/>
                                      </p:to>
                                    </p:set>
                                  </p:childTnLst>
                                </p:cTn>
                              </p:par>
                              <p:par>
                                <p:cTn id="11" presetID="1" presetClass="entr" presetSubtype="0" fill="hold" nodeType="withEffect">
                                  <p:stCondLst>
                                    <p:cond delay="50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nodeType="withEffect">
                                  <p:stCondLst>
                                    <p:cond delay="50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2510971" y="2002972"/>
            <a:ext cx="3860800" cy="928914"/>
          </a:xfrm>
          <a:prstGeom prst="rect">
            <a:avLst/>
          </a:prstGeom>
          <a:solidFill>
            <a:schemeClr val="accent4"/>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nl-BE"/>
          </a:p>
        </p:txBody>
      </p:sp>
      <p:sp>
        <p:nvSpPr>
          <p:cNvPr id="15" name="Tekstvak 14"/>
          <p:cNvSpPr txBox="1"/>
          <p:nvPr/>
        </p:nvSpPr>
        <p:spPr>
          <a:xfrm>
            <a:off x="3626446" y="2212116"/>
            <a:ext cx="1629850" cy="523220"/>
          </a:xfrm>
          <a:prstGeom prst="rect">
            <a:avLst/>
          </a:prstGeom>
          <a:noFill/>
        </p:spPr>
        <p:txBody>
          <a:bodyPr wrap="square" rtlCol="0">
            <a:spAutoFit/>
          </a:bodyPr>
          <a:lstStyle/>
          <a:p>
            <a:r>
              <a:rPr lang="en-US" sz="2800" b="1" dirty="0" smtClean="0">
                <a:latin typeface="Myriad Pro" panose="020B0503030403020204" pitchFamily="34" charset="0"/>
              </a:rPr>
              <a:t>Software</a:t>
            </a:r>
          </a:p>
        </p:txBody>
      </p:sp>
      <p:sp>
        <p:nvSpPr>
          <p:cNvPr id="19" name="Rechthoek 18"/>
          <p:cNvSpPr/>
          <p:nvPr/>
        </p:nvSpPr>
        <p:spPr>
          <a:xfrm>
            <a:off x="1791308" y="2037267"/>
            <a:ext cx="2061030" cy="89461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1" name="Tekstvak 10"/>
          <p:cNvSpPr txBox="1"/>
          <p:nvPr/>
        </p:nvSpPr>
        <p:spPr>
          <a:xfrm>
            <a:off x="2475302" y="2284521"/>
            <a:ext cx="657354" cy="400110"/>
          </a:xfrm>
          <a:prstGeom prst="rect">
            <a:avLst/>
          </a:prstGeom>
          <a:noFill/>
        </p:spPr>
        <p:txBody>
          <a:bodyPr wrap="square" rtlCol="0">
            <a:spAutoFit/>
          </a:bodyPr>
          <a:lstStyle/>
          <a:p>
            <a:r>
              <a:rPr lang="en-US" sz="2000" b="1" dirty="0" smtClean="0">
                <a:latin typeface="Myriad Pro" panose="020B0503030403020204" pitchFamily="34" charset="0"/>
              </a:rPr>
              <a:t>Run</a:t>
            </a:r>
          </a:p>
        </p:txBody>
      </p:sp>
      <p:sp>
        <p:nvSpPr>
          <p:cNvPr id="23" name="Rechthoek 22"/>
          <p:cNvSpPr/>
          <p:nvPr/>
        </p:nvSpPr>
        <p:spPr>
          <a:xfrm>
            <a:off x="4928214" y="2037267"/>
            <a:ext cx="2061030" cy="89461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24" name="Tekstvak 23"/>
          <p:cNvSpPr txBox="1"/>
          <p:nvPr/>
        </p:nvSpPr>
        <p:spPr>
          <a:xfrm>
            <a:off x="5321306" y="2284521"/>
            <a:ext cx="1377036" cy="400110"/>
          </a:xfrm>
          <a:prstGeom prst="rect">
            <a:avLst/>
          </a:prstGeom>
          <a:noFill/>
        </p:spPr>
        <p:txBody>
          <a:bodyPr wrap="square" rtlCol="0">
            <a:spAutoFit/>
          </a:bodyPr>
          <a:lstStyle/>
          <a:p>
            <a:r>
              <a:rPr lang="en-US" sz="2000" b="1" dirty="0" smtClean="0">
                <a:latin typeface="Myriad Pro" panose="020B0503030403020204" pitchFamily="34" charset="0"/>
              </a:rPr>
              <a:t>Continue</a:t>
            </a:r>
          </a:p>
        </p:txBody>
      </p:sp>
      <p:sp>
        <p:nvSpPr>
          <p:cNvPr id="25" name="Rechthoek 24"/>
          <p:cNvSpPr/>
          <p:nvPr/>
        </p:nvSpPr>
        <p:spPr>
          <a:xfrm>
            <a:off x="1791308" y="3179140"/>
            <a:ext cx="2061030" cy="89461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26" name="Tekstvak 25"/>
          <p:cNvSpPr txBox="1"/>
          <p:nvPr/>
        </p:nvSpPr>
        <p:spPr>
          <a:xfrm>
            <a:off x="2355850" y="3455422"/>
            <a:ext cx="896257" cy="400110"/>
          </a:xfrm>
          <a:prstGeom prst="rect">
            <a:avLst/>
          </a:prstGeom>
          <a:noFill/>
        </p:spPr>
        <p:txBody>
          <a:bodyPr wrap="square" rtlCol="0">
            <a:spAutoFit/>
          </a:bodyPr>
          <a:lstStyle/>
          <a:p>
            <a:r>
              <a:rPr lang="en-US" sz="2000" b="1" dirty="0" smtClean="0">
                <a:latin typeface="Myriad Pro" panose="020B0503030403020204" pitchFamily="34" charset="0"/>
              </a:rPr>
              <a:t>Abort</a:t>
            </a:r>
          </a:p>
        </p:txBody>
      </p:sp>
      <p:sp>
        <p:nvSpPr>
          <p:cNvPr id="27" name="Rechthoek 26"/>
          <p:cNvSpPr/>
          <p:nvPr/>
        </p:nvSpPr>
        <p:spPr>
          <a:xfrm>
            <a:off x="4928214" y="3179140"/>
            <a:ext cx="2061030" cy="89461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28" name="Tekstvak 27"/>
          <p:cNvSpPr txBox="1"/>
          <p:nvPr/>
        </p:nvSpPr>
        <p:spPr>
          <a:xfrm>
            <a:off x="5089077" y="3421127"/>
            <a:ext cx="1841494" cy="400110"/>
          </a:xfrm>
          <a:prstGeom prst="rect">
            <a:avLst/>
          </a:prstGeom>
          <a:noFill/>
        </p:spPr>
        <p:txBody>
          <a:bodyPr wrap="square" rtlCol="0">
            <a:spAutoFit/>
          </a:bodyPr>
          <a:lstStyle/>
          <a:p>
            <a:r>
              <a:rPr lang="en-US" sz="2000" b="1" dirty="0" err="1" smtClean="0">
                <a:latin typeface="Myriad Pro" panose="020B0503030403020204" pitchFamily="34" charset="0"/>
              </a:rPr>
              <a:t>ParallelSetup</a:t>
            </a:r>
            <a:endParaRPr lang="en-US" sz="2000" b="1" dirty="0" smtClean="0">
              <a:latin typeface="Myriad Pro" panose="020B0503030403020204" pitchFamily="34" charset="0"/>
            </a:endParaRPr>
          </a:p>
        </p:txBody>
      </p:sp>
    </p:spTree>
    <p:extLst>
      <p:ext uri="{BB962C8B-B14F-4D97-AF65-F5344CB8AC3E}">
        <p14:creationId xmlns:p14="http://schemas.microsoft.com/office/powerpoint/2010/main" val="189934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3.88889E-6 -2.22222E-6 L 0.00157 -0.22014 " pathEditMode="relative" rAng="0" ptsTypes="AA">
                                      <p:cBhvr>
                                        <p:cTn id="6" dur="1700" fill="hold"/>
                                        <p:tgtEl>
                                          <p:spTgt spid="3"/>
                                        </p:tgtEl>
                                        <p:attrNameLst>
                                          <p:attrName>ppt_x</p:attrName>
                                          <p:attrName>ppt_y</p:attrName>
                                        </p:attrNameLst>
                                      </p:cBhvr>
                                      <p:rCtr x="69" y="-11019"/>
                                    </p:animMotion>
                                  </p:childTnLst>
                                </p:cTn>
                              </p:par>
                              <p:par>
                                <p:cTn id="7" presetID="42" presetClass="path" presetSubtype="0" accel="50000" decel="50000" fill="hold" grpId="0" nodeType="withEffect">
                                  <p:stCondLst>
                                    <p:cond delay="0"/>
                                  </p:stCondLst>
                                  <p:childTnLst>
                                    <p:animMotion origin="layout" path="M -2.77778E-7 1.85185E-6 L -2.77778E-7 -0.21783 " pathEditMode="relative" rAng="0" ptsTypes="AA">
                                      <p:cBhvr>
                                        <p:cTn id="8" dur="1700" fill="hold"/>
                                        <p:tgtEl>
                                          <p:spTgt spid="15"/>
                                        </p:tgtEl>
                                        <p:attrNameLst>
                                          <p:attrName>ppt_x</p:attrName>
                                          <p:attrName>ppt_y</p:attrName>
                                        </p:attrNameLst>
                                      </p:cBhvr>
                                      <p:rCtr x="0" y="-10903"/>
                                    </p:animMotion>
                                  </p:childTnLst>
                                </p:cTn>
                              </p:par>
                            </p:childTnLst>
                          </p:cTn>
                        </p:par>
                        <p:par>
                          <p:cTn id="9" fill="hold">
                            <p:stCondLst>
                              <p:cond delay="1700"/>
                            </p:stCondLst>
                            <p:childTnLst>
                              <p:par>
                                <p:cTn id="10" presetID="10" presetClass="entr" presetSubtype="0" fill="hold" grpId="0" nodeType="after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500"/>
                                        <p:tgtEl>
                                          <p:spTgt spid="2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fade">
                                      <p:cBhvr>
                                        <p:cTn id="18" dur="500"/>
                                        <p:tgtEl>
                                          <p:spTgt spid="2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fade">
                                      <p:cBhvr>
                                        <p:cTn id="21" dur="500"/>
                                        <p:tgtEl>
                                          <p:spTgt spid="2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fade">
                                      <p:cBhvr>
                                        <p:cTn id="24" dur="500"/>
                                        <p:tgtEl>
                                          <p:spTgt spid="2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fade">
                                      <p:cBhvr>
                                        <p:cTn id="27" dur="500"/>
                                        <p:tgtEl>
                                          <p:spTgt spid="2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fade">
                                      <p:cBhvr>
                                        <p:cTn id="30" dur="500"/>
                                        <p:tgtEl>
                                          <p:spTgt spid="2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fade">
                                      <p:cBhvr>
                                        <p:cTn id="3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5" grpId="0"/>
      <p:bldP spid="19" grpId="0" animBg="1"/>
      <p:bldP spid="11" grpId="0"/>
      <p:bldP spid="23" grpId="0" animBg="1"/>
      <p:bldP spid="24" grpId="0"/>
      <p:bldP spid="25" grpId="0" animBg="1"/>
      <p:bldP spid="26" grpId="0"/>
      <p:bldP spid="27" grpId="0" animBg="1"/>
      <p:bldP spid="2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2510971" y="2002972"/>
            <a:ext cx="3860800" cy="928914"/>
          </a:xfrm>
          <a:prstGeom prst="rect">
            <a:avLst/>
          </a:prstGeom>
          <a:solidFill>
            <a:srgbClr val="92D05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nl-BE"/>
          </a:p>
        </p:txBody>
      </p:sp>
      <p:sp>
        <p:nvSpPr>
          <p:cNvPr id="15" name="Tekstvak 14"/>
          <p:cNvSpPr txBox="1"/>
          <p:nvPr/>
        </p:nvSpPr>
        <p:spPr>
          <a:xfrm>
            <a:off x="3158373" y="2205819"/>
            <a:ext cx="2569770" cy="523220"/>
          </a:xfrm>
          <a:prstGeom prst="rect">
            <a:avLst/>
          </a:prstGeom>
          <a:noFill/>
        </p:spPr>
        <p:txBody>
          <a:bodyPr wrap="square" rtlCol="0">
            <a:spAutoFit/>
          </a:bodyPr>
          <a:lstStyle/>
          <a:p>
            <a:r>
              <a:rPr lang="en-US" sz="2800" b="1" dirty="0" smtClean="0">
                <a:latin typeface="Myriad Pro" panose="020B0503030403020204" pitchFamily="34" charset="0"/>
              </a:rPr>
              <a:t>Error handling</a:t>
            </a:r>
          </a:p>
        </p:txBody>
      </p:sp>
      <p:sp>
        <p:nvSpPr>
          <p:cNvPr id="19" name="Rechthoek 18"/>
          <p:cNvSpPr/>
          <p:nvPr/>
        </p:nvSpPr>
        <p:spPr>
          <a:xfrm>
            <a:off x="1791308" y="2037267"/>
            <a:ext cx="2061030" cy="89461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1" name="Tekstvak 10"/>
          <p:cNvSpPr txBox="1"/>
          <p:nvPr/>
        </p:nvSpPr>
        <p:spPr>
          <a:xfrm>
            <a:off x="2227652" y="2284521"/>
            <a:ext cx="1377036" cy="400110"/>
          </a:xfrm>
          <a:prstGeom prst="rect">
            <a:avLst/>
          </a:prstGeom>
          <a:noFill/>
        </p:spPr>
        <p:txBody>
          <a:bodyPr wrap="square" rtlCol="0">
            <a:spAutoFit/>
          </a:bodyPr>
          <a:lstStyle/>
          <a:p>
            <a:r>
              <a:rPr lang="en-US" sz="2000" b="1" dirty="0" smtClean="0">
                <a:latin typeface="Myriad Pro" panose="020B0503030403020204" pitchFamily="34" charset="0"/>
              </a:rPr>
              <a:t>Detectors</a:t>
            </a:r>
          </a:p>
        </p:txBody>
      </p:sp>
      <p:sp>
        <p:nvSpPr>
          <p:cNvPr id="23" name="Rechthoek 22"/>
          <p:cNvSpPr/>
          <p:nvPr/>
        </p:nvSpPr>
        <p:spPr>
          <a:xfrm>
            <a:off x="4928214" y="2037267"/>
            <a:ext cx="2061030" cy="89461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24" name="Tekstvak 23"/>
          <p:cNvSpPr txBox="1"/>
          <p:nvPr/>
        </p:nvSpPr>
        <p:spPr>
          <a:xfrm>
            <a:off x="5594357" y="2327450"/>
            <a:ext cx="1377036" cy="400110"/>
          </a:xfrm>
          <a:prstGeom prst="rect">
            <a:avLst/>
          </a:prstGeom>
          <a:noFill/>
        </p:spPr>
        <p:txBody>
          <a:bodyPr wrap="square" rtlCol="0">
            <a:spAutoFit/>
          </a:bodyPr>
          <a:lstStyle/>
          <a:p>
            <a:r>
              <a:rPr lang="en-US" sz="2000" b="1" dirty="0" smtClean="0">
                <a:latin typeface="Myriad Pro" panose="020B0503030403020204" pitchFamily="34" charset="0"/>
              </a:rPr>
              <a:t>Fixes</a:t>
            </a:r>
          </a:p>
        </p:txBody>
      </p:sp>
      <p:sp>
        <p:nvSpPr>
          <p:cNvPr id="27" name="Rechthoek 26"/>
          <p:cNvSpPr/>
          <p:nvPr/>
        </p:nvSpPr>
        <p:spPr>
          <a:xfrm>
            <a:off x="2114615" y="3174555"/>
            <a:ext cx="1414415" cy="485338"/>
          </a:xfrm>
          <a:prstGeom prst="rect">
            <a:avLst/>
          </a:prstGeom>
          <a:solidFill>
            <a:schemeClr val="accent2"/>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28" name="Tekstvak 27"/>
          <p:cNvSpPr txBox="1"/>
          <p:nvPr/>
        </p:nvSpPr>
        <p:spPr>
          <a:xfrm>
            <a:off x="2144794" y="3217169"/>
            <a:ext cx="2030473" cy="400110"/>
          </a:xfrm>
          <a:prstGeom prst="rect">
            <a:avLst/>
          </a:prstGeom>
          <a:noFill/>
        </p:spPr>
        <p:txBody>
          <a:bodyPr wrap="square" rtlCol="0">
            <a:spAutoFit/>
          </a:bodyPr>
          <a:lstStyle/>
          <a:p>
            <a:r>
              <a:rPr lang="en-US" sz="2000" b="1" dirty="0">
                <a:latin typeface="Myriad Pro" panose="020B0503030403020204" pitchFamily="34" charset="0"/>
              </a:rPr>
              <a:t>g</a:t>
            </a:r>
            <a:r>
              <a:rPr lang="en-US" sz="2000" b="1" dirty="0" smtClean="0">
                <a:latin typeface="Myriad Pro" panose="020B0503030403020204" pitchFamily="34" charset="0"/>
              </a:rPr>
              <a:t>rep Error</a:t>
            </a:r>
          </a:p>
        </p:txBody>
      </p:sp>
      <p:sp>
        <p:nvSpPr>
          <p:cNvPr id="12" name="Tekstvak 11"/>
          <p:cNvSpPr txBox="1"/>
          <p:nvPr/>
        </p:nvSpPr>
        <p:spPr>
          <a:xfrm>
            <a:off x="3050359" y="6093968"/>
            <a:ext cx="2931277" cy="523220"/>
          </a:xfrm>
          <a:prstGeom prst="rect">
            <a:avLst/>
          </a:prstGeom>
          <a:noFill/>
        </p:spPr>
        <p:txBody>
          <a:bodyPr wrap="square" rtlCol="0">
            <a:spAutoFit/>
          </a:bodyPr>
          <a:lstStyle/>
          <a:p>
            <a:r>
              <a:rPr lang="en-US" sz="2800" b="1" dirty="0" smtClean="0">
                <a:latin typeface="Myriad Pro" panose="020B0503030403020204" pitchFamily="34" charset="0"/>
              </a:rPr>
              <a:t>www.error.wiki</a:t>
            </a:r>
          </a:p>
        </p:txBody>
      </p:sp>
      <p:sp>
        <p:nvSpPr>
          <p:cNvPr id="13" name="Rechthoek 12"/>
          <p:cNvSpPr/>
          <p:nvPr/>
        </p:nvSpPr>
        <p:spPr>
          <a:xfrm>
            <a:off x="5289205" y="3199387"/>
            <a:ext cx="1384863" cy="422851"/>
          </a:xfrm>
          <a:prstGeom prst="rect">
            <a:avLst/>
          </a:prstGeom>
          <a:solidFill>
            <a:schemeClr val="accent6">
              <a:lumMod val="60000"/>
              <a:lumOff val="4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4" name="Tekstvak 13"/>
          <p:cNvSpPr txBox="1"/>
          <p:nvPr/>
        </p:nvSpPr>
        <p:spPr>
          <a:xfrm>
            <a:off x="5289205" y="3190598"/>
            <a:ext cx="1584560" cy="400110"/>
          </a:xfrm>
          <a:prstGeom prst="rect">
            <a:avLst/>
          </a:prstGeom>
          <a:noFill/>
        </p:spPr>
        <p:txBody>
          <a:bodyPr wrap="square" rtlCol="0">
            <a:spAutoFit/>
          </a:bodyPr>
          <a:lstStyle/>
          <a:p>
            <a:r>
              <a:rPr lang="en-US" sz="2000" b="1" dirty="0" err="1" smtClean="0">
                <a:latin typeface="Myriad Pro" panose="020B0503030403020204" pitchFamily="34" charset="0"/>
              </a:rPr>
              <a:t>rmDensity</a:t>
            </a:r>
            <a:endParaRPr lang="en-US" sz="2000" b="1" dirty="0" smtClean="0">
              <a:latin typeface="Myriad Pro" panose="020B0503030403020204" pitchFamily="34" charset="0"/>
            </a:endParaRPr>
          </a:p>
        </p:txBody>
      </p:sp>
      <p:sp>
        <p:nvSpPr>
          <p:cNvPr id="18" name="Rechthoek 17"/>
          <p:cNvSpPr/>
          <p:nvPr/>
        </p:nvSpPr>
        <p:spPr>
          <a:xfrm>
            <a:off x="5289205" y="3742916"/>
            <a:ext cx="1384863" cy="422851"/>
          </a:xfrm>
          <a:prstGeom prst="rect">
            <a:avLst/>
          </a:prstGeom>
          <a:solidFill>
            <a:schemeClr val="accent6">
              <a:lumMod val="60000"/>
              <a:lumOff val="4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20" name="Tekstvak 19"/>
          <p:cNvSpPr txBox="1"/>
          <p:nvPr/>
        </p:nvSpPr>
        <p:spPr>
          <a:xfrm>
            <a:off x="5289205" y="3734127"/>
            <a:ext cx="1584560" cy="400110"/>
          </a:xfrm>
          <a:prstGeom prst="rect">
            <a:avLst/>
          </a:prstGeom>
          <a:noFill/>
        </p:spPr>
        <p:txBody>
          <a:bodyPr wrap="square" rtlCol="0">
            <a:spAutoFit/>
          </a:bodyPr>
          <a:lstStyle/>
          <a:p>
            <a:r>
              <a:rPr lang="en-US" sz="2000" b="1" dirty="0" err="1" smtClean="0">
                <a:latin typeface="Myriad Pro" panose="020B0503030403020204" pitchFamily="34" charset="0"/>
              </a:rPr>
              <a:t>rmWaveFc</a:t>
            </a:r>
            <a:endParaRPr lang="en-US" sz="2000" b="1" dirty="0" smtClean="0">
              <a:latin typeface="Myriad Pro" panose="020B0503030403020204" pitchFamily="34" charset="0"/>
            </a:endParaRPr>
          </a:p>
        </p:txBody>
      </p:sp>
      <p:sp>
        <p:nvSpPr>
          <p:cNvPr id="21" name="Rechthoek 20"/>
          <p:cNvSpPr/>
          <p:nvPr/>
        </p:nvSpPr>
        <p:spPr>
          <a:xfrm>
            <a:off x="5289205" y="4267567"/>
            <a:ext cx="1384863" cy="422851"/>
          </a:xfrm>
          <a:prstGeom prst="rect">
            <a:avLst/>
          </a:prstGeom>
          <a:solidFill>
            <a:schemeClr val="accent6">
              <a:lumMod val="60000"/>
              <a:lumOff val="4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22" name="Tekstvak 21"/>
          <p:cNvSpPr txBox="1"/>
          <p:nvPr/>
        </p:nvSpPr>
        <p:spPr>
          <a:xfrm>
            <a:off x="5289205" y="4258778"/>
            <a:ext cx="1584560" cy="400110"/>
          </a:xfrm>
          <a:prstGeom prst="rect">
            <a:avLst/>
          </a:prstGeom>
          <a:noFill/>
        </p:spPr>
        <p:txBody>
          <a:bodyPr wrap="square" rtlCol="0">
            <a:spAutoFit/>
          </a:bodyPr>
          <a:lstStyle/>
          <a:p>
            <a:r>
              <a:rPr lang="en-US" sz="2000" b="1" dirty="0" err="1" smtClean="0">
                <a:latin typeface="Myriad Pro" panose="020B0503030403020204" pitchFamily="34" charset="0"/>
              </a:rPr>
              <a:t>incBasisset</a:t>
            </a:r>
            <a:endParaRPr lang="en-US" sz="2000" b="1" dirty="0" smtClean="0">
              <a:latin typeface="Myriad Pro" panose="020B0503030403020204" pitchFamily="34" charset="0"/>
            </a:endParaRPr>
          </a:p>
        </p:txBody>
      </p:sp>
      <p:sp>
        <p:nvSpPr>
          <p:cNvPr id="25" name="Rechthoek 24"/>
          <p:cNvSpPr/>
          <p:nvPr/>
        </p:nvSpPr>
        <p:spPr>
          <a:xfrm>
            <a:off x="5289205" y="4792218"/>
            <a:ext cx="1384863" cy="422851"/>
          </a:xfrm>
          <a:prstGeom prst="rect">
            <a:avLst/>
          </a:prstGeom>
          <a:solidFill>
            <a:schemeClr val="accent6">
              <a:lumMod val="60000"/>
              <a:lumOff val="4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26" name="Tekstvak 25"/>
          <p:cNvSpPr txBox="1"/>
          <p:nvPr/>
        </p:nvSpPr>
        <p:spPr>
          <a:xfrm>
            <a:off x="5289205" y="4783429"/>
            <a:ext cx="1384863" cy="400110"/>
          </a:xfrm>
          <a:prstGeom prst="rect">
            <a:avLst/>
          </a:prstGeom>
          <a:noFill/>
        </p:spPr>
        <p:txBody>
          <a:bodyPr wrap="square" rtlCol="0">
            <a:spAutoFit/>
          </a:bodyPr>
          <a:lstStyle/>
          <a:p>
            <a:pPr algn="ctr"/>
            <a:r>
              <a:rPr lang="en-US" sz="2000" b="1" dirty="0" smtClean="0">
                <a:latin typeface="Myriad Pro" panose="020B0503030403020204" pitchFamily="34" charset="0"/>
              </a:rPr>
              <a:t>…</a:t>
            </a:r>
          </a:p>
        </p:txBody>
      </p:sp>
      <p:cxnSp>
        <p:nvCxnSpPr>
          <p:cNvPr id="4" name="Rechte verbindingslijn met pijl 3"/>
          <p:cNvCxnSpPr/>
          <p:nvPr/>
        </p:nvCxnSpPr>
        <p:spPr>
          <a:xfrm>
            <a:off x="4427220" y="4162809"/>
            <a:ext cx="0" cy="12454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0" name="Rechthoek 9"/>
          <p:cNvSpPr/>
          <p:nvPr/>
        </p:nvSpPr>
        <p:spPr>
          <a:xfrm>
            <a:off x="3678626" y="3680913"/>
            <a:ext cx="1492468" cy="1030525"/>
          </a:xfrm>
          <a:prstGeom prst="rect">
            <a:avLst/>
          </a:prstGeom>
          <a:noFill/>
          <a:ln w="28575">
            <a:solidFill>
              <a:schemeClr val="accent2"/>
            </a:solidFill>
          </a:ln>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29" name="Tekstvak 28"/>
          <p:cNvSpPr txBox="1"/>
          <p:nvPr/>
        </p:nvSpPr>
        <p:spPr>
          <a:xfrm>
            <a:off x="3823566" y="4738816"/>
            <a:ext cx="2931277" cy="369332"/>
          </a:xfrm>
          <a:prstGeom prst="rect">
            <a:avLst/>
          </a:prstGeom>
          <a:noFill/>
        </p:spPr>
        <p:txBody>
          <a:bodyPr wrap="square" rtlCol="0">
            <a:spAutoFit/>
          </a:bodyPr>
          <a:lstStyle/>
          <a:p>
            <a:r>
              <a:rPr lang="en-US" b="1" dirty="0" smtClean="0">
                <a:latin typeface="Myriad Pro" panose="020B0503030403020204" pitchFamily="34" charset="0"/>
              </a:rPr>
              <a:t>Error Flow</a:t>
            </a:r>
          </a:p>
        </p:txBody>
      </p:sp>
    </p:spTree>
    <p:extLst>
      <p:ext uri="{BB962C8B-B14F-4D97-AF65-F5344CB8AC3E}">
        <p14:creationId xmlns:p14="http://schemas.microsoft.com/office/powerpoint/2010/main" val="2460902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3.88889E-6 -2.22222E-6 L 0.00157 -0.22014 " pathEditMode="relative" rAng="0" ptsTypes="AA">
                                      <p:cBhvr>
                                        <p:cTn id="6" dur="1500" fill="hold"/>
                                        <p:tgtEl>
                                          <p:spTgt spid="3"/>
                                        </p:tgtEl>
                                        <p:attrNameLst>
                                          <p:attrName>ppt_x</p:attrName>
                                          <p:attrName>ppt_y</p:attrName>
                                        </p:attrNameLst>
                                      </p:cBhvr>
                                      <p:rCtr x="69" y="-11019"/>
                                    </p:animMotion>
                                  </p:childTnLst>
                                </p:cTn>
                              </p:par>
                              <p:par>
                                <p:cTn id="7" presetID="42" presetClass="path" presetSubtype="0" accel="50000" decel="50000" fill="hold" grpId="0" nodeType="withEffect">
                                  <p:stCondLst>
                                    <p:cond delay="0"/>
                                  </p:stCondLst>
                                  <p:childTnLst>
                                    <p:animMotion origin="layout" path="M 2.5E-6 -2.22222E-6 L 2.5E-6 -0.21782 " pathEditMode="relative" rAng="0" ptsTypes="AA">
                                      <p:cBhvr>
                                        <p:cTn id="8" dur="1500" fill="hold"/>
                                        <p:tgtEl>
                                          <p:spTgt spid="15"/>
                                        </p:tgtEl>
                                        <p:attrNameLst>
                                          <p:attrName>ppt_x</p:attrName>
                                          <p:attrName>ppt_y</p:attrName>
                                        </p:attrNameLst>
                                      </p:cBhvr>
                                      <p:rCtr x="0" y="-10903"/>
                                    </p:animMotion>
                                  </p:childTnLst>
                                </p:cTn>
                              </p:par>
                            </p:childTnLst>
                          </p:cTn>
                        </p:par>
                        <p:par>
                          <p:cTn id="9" fill="hold">
                            <p:stCondLst>
                              <p:cond delay="1500"/>
                            </p:stCondLst>
                            <p:childTnLst>
                              <p:par>
                                <p:cTn id="10" presetID="10" presetClass="entr" presetSubtype="0" fill="hold" grpId="0" nodeType="after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500"/>
                                        <p:tgtEl>
                                          <p:spTgt spid="2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fade">
                                      <p:cBhvr>
                                        <p:cTn id="18" dur="500"/>
                                        <p:tgtEl>
                                          <p:spTgt spid="2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fade">
                                      <p:cBhvr>
                                        <p:cTn id="26" dur="500"/>
                                        <p:tgtEl>
                                          <p:spTgt spid="2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fade">
                                      <p:cBhvr>
                                        <p:cTn id="29" dur="500"/>
                                        <p:tgtEl>
                                          <p:spTgt spid="2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500"/>
                                        <p:tgtEl>
                                          <p:spTgt spid="14"/>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fade">
                                      <p:cBhvr>
                                        <p:cTn id="40" dur="500"/>
                                        <p:tgtEl>
                                          <p:spTgt spid="20"/>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fade">
                                      <p:cBhvr>
                                        <p:cTn id="43" dur="500"/>
                                        <p:tgtEl>
                                          <p:spTgt spid="18"/>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fade">
                                      <p:cBhvr>
                                        <p:cTn id="46" dur="500"/>
                                        <p:tgtEl>
                                          <p:spTgt spid="22"/>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fade">
                                      <p:cBhvr>
                                        <p:cTn id="49" dur="500"/>
                                        <p:tgtEl>
                                          <p:spTgt spid="21"/>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fade">
                                      <p:cBhvr>
                                        <p:cTn id="52" dur="500"/>
                                        <p:tgtEl>
                                          <p:spTgt spid="26"/>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fade">
                                      <p:cBhvr>
                                        <p:cTn id="55" dur="500"/>
                                        <p:tgtEl>
                                          <p:spTgt spid="25"/>
                                        </p:tgtEl>
                                      </p:cBhvr>
                                    </p:animEffect>
                                  </p:childTnLst>
                                </p:cTn>
                              </p:par>
                            </p:childTnLst>
                          </p:cTn>
                        </p:par>
                      </p:childTnLst>
                    </p:cTn>
                  </p:par>
                  <p:par>
                    <p:cTn id="56" fill="hold">
                      <p:stCondLst>
                        <p:cond delay="indefinite"/>
                      </p:stCondLst>
                      <p:childTnLst>
                        <p:par>
                          <p:cTn id="57" fill="hold">
                            <p:stCondLst>
                              <p:cond delay="0"/>
                            </p:stCondLst>
                            <p:childTnLst>
                              <p:par>
                                <p:cTn id="58" presetID="35" presetClass="path" presetSubtype="0" accel="50000" decel="50000" fill="hold" grpId="1" nodeType="clickEffect">
                                  <p:stCondLst>
                                    <p:cond delay="0"/>
                                  </p:stCondLst>
                                  <p:childTnLst>
                                    <p:animMotion origin="layout" path="M -4.16667E-6 -1.11111E-6 L -0.16857 -1.11111E-6 " pathEditMode="relative" rAng="0" ptsTypes="AA">
                                      <p:cBhvr>
                                        <p:cTn id="59" dur="2000" fill="hold"/>
                                        <p:tgtEl>
                                          <p:spTgt spid="20"/>
                                        </p:tgtEl>
                                        <p:attrNameLst>
                                          <p:attrName>ppt_x</p:attrName>
                                          <p:attrName>ppt_y</p:attrName>
                                        </p:attrNameLst>
                                      </p:cBhvr>
                                      <p:rCtr x="-8438" y="0"/>
                                    </p:animMotion>
                                  </p:childTnLst>
                                </p:cTn>
                              </p:par>
                              <p:par>
                                <p:cTn id="60" presetID="35" presetClass="path" presetSubtype="0" accel="50000" decel="50000" fill="hold" grpId="1" nodeType="withEffect">
                                  <p:stCondLst>
                                    <p:cond delay="0"/>
                                  </p:stCondLst>
                                  <p:childTnLst>
                                    <p:animMotion origin="layout" path="M 3.33333E-6 -3.7037E-7 L -0.17084 -3.7037E-7 " pathEditMode="relative" rAng="0" ptsTypes="AA">
                                      <p:cBhvr>
                                        <p:cTn id="61" dur="2000" fill="hold"/>
                                        <p:tgtEl>
                                          <p:spTgt spid="18"/>
                                        </p:tgtEl>
                                        <p:attrNameLst>
                                          <p:attrName>ppt_x</p:attrName>
                                          <p:attrName>ppt_y</p:attrName>
                                        </p:attrNameLst>
                                      </p:cBhvr>
                                      <p:rCtr x="-8542" y="0"/>
                                    </p:animMotion>
                                  </p:childTnLst>
                                </p:cTn>
                              </p:par>
                              <p:par>
                                <p:cTn id="62" presetID="35" presetClass="path" presetSubtype="0" accel="50000" decel="50000" fill="hold" grpId="1" nodeType="withEffect">
                                  <p:stCondLst>
                                    <p:cond delay="0"/>
                                  </p:stCondLst>
                                  <p:childTnLst>
                                    <p:animMotion origin="layout" path="M -0.00121 -1.48148E-6 L -0.17135 -1.48148E-6 " pathEditMode="relative" rAng="0" ptsTypes="AA">
                                      <p:cBhvr>
                                        <p:cTn id="63" dur="2000" fill="hold"/>
                                        <p:tgtEl>
                                          <p:spTgt spid="22"/>
                                        </p:tgtEl>
                                        <p:attrNameLst>
                                          <p:attrName>ppt_x</p:attrName>
                                          <p:attrName>ppt_y</p:attrName>
                                        </p:attrNameLst>
                                      </p:cBhvr>
                                      <p:rCtr x="-8507" y="0"/>
                                    </p:animMotion>
                                  </p:childTnLst>
                                </p:cTn>
                              </p:par>
                              <p:par>
                                <p:cTn id="64" presetID="35" presetClass="path" presetSubtype="0" accel="50000" decel="50000" fill="hold" grpId="1" nodeType="withEffect">
                                  <p:stCondLst>
                                    <p:cond delay="0"/>
                                  </p:stCondLst>
                                  <p:childTnLst>
                                    <p:animMotion origin="layout" path="M -0.00122 7.40741E-7 L -0.17084 7.40741E-7 " pathEditMode="relative" rAng="0" ptsTypes="AA">
                                      <p:cBhvr>
                                        <p:cTn id="65" dur="2000" fill="hold"/>
                                        <p:tgtEl>
                                          <p:spTgt spid="21"/>
                                        </p:tgtEl>
                                        <p:attrNameLst>
                                          <p:attrName>ppt_x</p:attrName>
                                          <p:attrName>ppt_y</p:attrName>
                                        </p:attrNameLst>
                                      </p:cBhvr>
                                      <p:rCtr x="-8490" y="0"/>
                                    </p:animMotion>
                                  </p:childTnLst>
                                </p:cTn>
                              </p:par>
                            </p:childTnLst>
                          </p:cTn>
                        </p:par>
                        <p:par>
                          <p:cTn id="66" fill="hold">
                            <p:stCondLst>
                              <p:cond delay="2000"/>
                            </p:stCondLst>
                            <p:childTnLst>
                              <p:par>
                                <p:cTn id="67" presetID="1" presetClass="entr" presetSubtype="0" fill="hold" nodeType="afterEffect">
                                  <p:stCondLst>
                                    <p:cond delay="0"/>
                                  </p:stCondLst>
                                  <p:childTnLst>
                                    <p:set>
                                      <p:cBhvr>
                                        <p:cTn id="68" dur="1" fill="hold">
                                          <p:stCondLst>
                                            <p:cond delay="0"/>
                                          </p:stCondLst>
                                        </p:cTn>
                                        <p:tgtEl>
                                          <p:spTgt spid="4"/>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9"/>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5" grpId="0"/>
      <p:bldP spid="19" grpId="0" animBg="1"/>
      <p:bldP spid="11" grpId="0"/>
      <p:bldP spid="23" grpId="0" animBg="1"/>
      <p:bldP spid="24" grpId="0"/>
      <p:bldP spid="27" grpId="0" animBg="1"/>
      <p:bldP spid="28" grpId="0"/>
      <p:bldP spid="12" grpId="0"/>
      <p:bldP spid="13" grpId="0" animBg="1"/>
      <p:bldP spid="14" grpId="0"/>
      <p:bldP spid="18" grpId="0" animBg="1"/>
      <p:bldP spid="18" grpId="1" animBg="1"/>
      <p:bldP spid="20" grpId="0"/>
      <p:bldP spid="20" grpId="1"/>
      <p:bldP spid="21" grpId="0" animBg="1"/>
      <p:bldP spid="21" grpId="1" animBg="1"/>
      <p:bldP spid="22" grpId="0"/>
      <p:bldP spid="22" grpId="1"/>
      <p:bldP spid="25" grpId="0" animBg="1"/>
      <p:bldP spid="26" grpId="0"/>
      <p:bldP spid="10" grpId="0" animBg="1"/>
      <p:bldP spid="2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1920105" y="542863"/>
            <a:ext cx="5458867" cy="830997"/>
          </a:xfrm>
          <a:prstGeom prst="rect">
            <a:avLst/>
          </a:prstGeom>
        </p:spPr>
        <p:txBody>
          <a:bodyPr wrap="none">
            <a:spAutoFit/>
          </a:bodyPr>
          <a:lstStyle/>
          <a:p>
            <a:r>
              <a:rPr lang="en-US" sz="4800" b="1" dirty="0" smtClean="0">
                <a:latin typeface="Arial Black" panose="020B0A04020102020204" pitchFamily="34" charset="0"/>
              </a:rPr>
              <a:t>Queue Manager</a:t>
            </a:r>
            <a:endParaRPr lang="nl-BE" sz="4800" dirty="0"/>
          </a:p>
        </p:txBody>
      </p:sp>
      <p:sp>
        <p:nvSpPr>
          <p:cNvPr id="6" name="Rechthoek 5"/>
          <p:cNvSpPr/>
          <p:nvPr/>
        </p:nvSpPr>
        <p:spPr>
          <a:xfrm>
            <a:off x="2972335" y="4927084"/>
            <a:ext cx="3087705" cy="707886"/>
          </a:xfrm>
          <a:prstGeom prst="rect">
            <a:avLst/>
          </a:prstGeom>
        </p:spPr>
        <p:txBody>
          <a:bodyPr wrap="none">
            <a:spAutoFit/>
          </a:bodyPr>
          <a:lstStyle/>
          <a:p>
            <a:r>
              <a:rPr lang="en-US" sz="4000" b="1" dirty="0" smtClean="0">
                <a:latin typeface="Arial Black" panose="020B0A04020102020204" pitchFamily="34" charset="0"/>
              </a:rPr>
              <a:t>Use cases</a:t>
            </a:r>
            <a:endParaRPr lang="nl-BE" sz="4000" dirty="0"/>
          </a:p>
        </p:txBody>
      </p:sp>
    </p:spTree>
    <p:extLst>
      <p:ext uri="{BB962C8B-B14F-4D97-AF65-F5344CB8AC3E}">
        <p14:creationId xmlns:p14="http://schemas.microsoft.com/office/powerpoint/2010/main" val="22138699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305335" y="355084"/>
            <a:ext cx="6039474" cy="707886"/>
          </a:xfrm>
          <a:prstGeom prst="rect">
            <a:avLst/>
          </a:prstGeom>
        </p:spPr>
        <p:txBody>
          <a:bodyPr wrap="none">
            <a:spAutoFit/>
          </a:bodyPr>
          <a:lstStyle/>
          <a:p>
            <a:r>
              <a:rPr lang="en-US" sz="4000" b="1" dirty="0" smtClean="0">
                <a:latin typeface="Myriad Pro" panose="020B0503030403020204" pitchFamily="34" charset="0"/>
              </a:rPr>
              <a:t>Case </a:t>
            </a:r>
            <a:r>
              <a:rPr lang="en-US" sz="4000" b="1" dirty="0" smtClean="0">
                <a:latin typeface="Myriad Pro" panose="020B0503030403020204" pitchFamily="34" charset="0"/>
              </a:rPr>
              <a:t>1: </a:t>
            </a:r>
            <a:r>
              <a:rPr lang="en-US" sz="4000" b="1" dirty="0" smtClean="0">
                <a:latin typeface="Myriad Pro" panose="020B0503030403020204" pitchFamily="34" charset="0"/>
              </a:rPr>
              <a:t>Massive screening</a:t>
            </a:r>
            <a:endParaRPr lang="nl-BE" sz="4000" b="1" dirty="0">
              <a:latin typeface="Myriad Pro" panose="020B0503030403020204" pitchFamily="34" charset="0"/>
            </a:endParaRPr>
          </a:p>
        </p:txBody>
      </p:sp>
      <p:sp>
        <p:nvSpPr>
          <p:cNvPr id="2" name="Rechthoek 1"/>
          <p:cNvSpPr/>
          <p:nvPr/>
        </p:nvSpPr>
        <p:spPr>
          <a:xfrm>
            <a:off x="2295525" y="1350301"/>
            <a:ext cx="4543425" cy="4248150"/>
          </a:xfrm>
          <a:prstGeom prst="rect">
            <a:avLst/>
          </a:prstGeom>
          <a:solidFill>
            <a:schemeClr val="bg1"/>
          </a:solidFill>
          <a:ln w="5715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 name="Ovaal 2"/>
          <p:cNvSpPr/>
          <p:nvPr/>
        </p:nvSpPr>
        <p:spPr>
          <a:xfrm>
            <a:off x="2857500" y="1797976"/>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 name="Ovaal 4"/>
          <p:cNvSpPr/>
          <p:nvPr/>
        </p:nvSpPr>
        <p:spPr>
          <a:xfrm>
            <a:off x="3181350" y="2779051"/>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6" name="Ovaal 5"/>
          <p:cNvSpPr/>
          <p:nvPr/>
        </p:nvSpPr>
        <p:spPr>
          <a:xfrm>
            <a:off x="3905250" y="1874176"/>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7" name="Ovaal 6"/>
          <p:cNvSpPr/>
          <p:nvPr/>
        </p:nvSpPr>
        <p:spPr>
          <a:xfrm>
            <a:off x="3905250" y="3093376"/>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8" name="Ovaal 7"/>
          <p:cNvSpPr/>
          <p:nvPr/>
        </p:nvSpPr>
        <p:spPr>
          <a:xfrm>
            <a:off x="4567237" y="2369476"/>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9" name="Ovaal 8"/>
          <p:cNvSpPr/>
          <p:nvPr/>
        </p:nvSpPr>
        <p:spPr>
          <a:xfrm>
            <a:off x="5019675" y="1702726"/>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 name="Ovaal 9"/>
          <p:cNvSpPr/>
          <p:nvPr/>
        </p:nvSpPr>
        <p:spPr>
          <a:xfrm>
            <a:off x="3257550" y="3941101"/>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1" name="Ovaal 10"/>
          <p:cNvSpPr/>
          <p:nvPr/>
        </p:nvSpPr>
        <p:spPr>
          <a:xfrm>
            <a:off x="3981450" y="4522126"/>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2" name="Ovaal 11"/>
          <p:cNvSpPr/>
          <p:nvPr/>
        </p:nvSpPr>
        <p:spPr>
          <a:xfrm>
            <a:off x="4605337" y="3802988"/>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 name="Ovaal 12"/>
          <p:cNvSpPr/>
          <p:nvPr/>
        </p:nvSpPr>
        <p:spPr>
          <a:xfrm>
            <a:off x="3048000" y="4817401"/>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4" name="Ovaal 13"/>
          <p:cNvSpPr/>
          <p:nvPr/>
        </p:nvSpPr>
        <p:spPr>
          <a:xfrm>
            <a:off x="5257800" y="4665001"/>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5" name="Ovaal 14"/>
          <p:cNvSpPr/>
          <p:nvPr/>
        </p:nvSpPr>
        <p:spPr>
          <a:xfrm>
            <a:off x="5667375" y="3169576"/>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6" name="Ovaal 15"/>
          <p:cNvSpPr/>
          <p:nvPr/>
        </p:nvSpPr>
        <p:spPr>
          <a:xfrm>
            <a:off x="6019800" y="1950376"/>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7" name="Ovaal 16"/>
          <p:cNvSpPr/>
          <p:nvPr/>
        </p:nvSpPr>
        <p:spPr>
          <a:xfrm>
            <a:off x="4519612" y="5198401"/>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8" name="Ovaal 17"/>
          <p:cNvSpPr/>
          <p:nvPr/>
        </p:nvSpPr>
        <p:spPr>
          <a:xfrm>
            <a:off x="6268609" y="5265076"/>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9" name="Ovaal 18"/>
          <p:cNvSpPr/>
          <p:nvPr/>
        </p:nvSpPr>
        <p:spPr>
          <a:xfrm>
            <a:off x="6162675" y="4093501"/>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1" name="Ovaal 20"/>
          <p:cNvSpPr/>
          <p:nvPr/>
        </p:nvSpPr>
        <p:spPr>
          <a:xfrm>
            <a:off x="5257800" y="2779051"/>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2" name="Tekstvak 21"/>
          <p:cNvSpPr txBox="1"/>
          <p:nvPr/>
        </p:nvSpPr>
        <p:spPr>
          <a:xfrm>
            <a:off x="4567237" y="1344960"/>
            <a:ext cx="8286215" cy="523220"/>
          </a:xfrm>
          <a:prstGeom prst="rect">
            <a:avLst/>
          </a:prstGeom>
          <a:noFill/>
        </p:spPr>
        <p:txBody>
          <a:bodyPr wrap="square" rtlCol="0">
            <a:spAutoFit/>
          </a:bodyPr>
          <a:lstStyle/>
          <a:p>
            <a:r>
              <a:rPr lang="en-US" sz="2800" b="1" dirty="0" smtClean="0">
                <a:latin typeface="Myriad Pro" panose="020B0503030403020204" pitchFamily="34" charset="0"/>
              </a:rPr>
              <a:t>Search space</a:t>
            </a:r>
          </a:p>
        </p:txBody>
      </p:sp>
      <p:sp>
        <p:nvSpPr>
          <p:cNvPr id="23" name="Tekstvak 22"/>
          <p:cNvSpPr txBox="1"/>
          <p:nvPr/>
        </p:nvSpPr>
        <p:spPr>
          <a:xfrm>
            <a:off x="1876692" y="5849958"/>
            <a:ext cx="8286215" cy="523220"/>
          </a:xfrm>
          <a:prstGeom prst="rect">
            <a:avLst/>
          </a:prstGeom>
          <a:noFill/>
        </p:spPr>
        <p:txBody>
          <a:bodyPr wrap="square" rtlCol="0">
            <a:spAutoFit/>
          </a:bodyPr>
          <a:lstStyle/>
          <a:p>
            <a:r>
              <a:rPr lang="en-US" sz="2800" b="1" dirty="0" smtClean="0">
                <a:latin typeface="Myriad Pro" panose="020B0503030403020204" pitchFamily="34" charset="0"/>
              </a:rPr>
              <a:t>Random or sequential exploration</a:t>
            </a:r>
          </a:p>
        </p:txBody>
      </p:sp>
    </p:spTree>
    <p:extLst>
      <p:ext uri="{BB962C8B-B14F-4D97-AF65-F5344CB8AC3E}">
        <p14:creationId xmlns:p14="http://schemas.microsoft.com/office/powerpoint/2010/main" val="3176225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60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140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110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160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100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100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100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50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90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110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80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80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grpId="0" nodeType="withEffect">
                                  <p:stCondLst>
                                    <p:cond delay="30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110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1" grpId="0" animBg="1"/>
      <p:bldP spid="22" grpId="0"/>
      <p:bldP spid="2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305335" y="355084"/>
            <a:ext cx="6591484" cy="707886"/>
          </a:xfrm>
          <a:prstGeom prst="rect">
            <a:avLst/>
          </a:prstGeom>
        </p:spPr>
        <p:txBody>
          <a:bodyPr wrap="none">
            <a:spAutoFit/>
          </a:bodyPr>
          <a:lstStyle/>
          <a:p>
            <a:r>
              <a:rPr lang="en-US" sz="4000" b="1" dirty="0" smtClean="0">
                <a:latin typeface="Myriad Pro" panose="020B0503030403020204" pitchFamily="34" charset="0"/>
              </a:rPr>
              <a:t>Case </a:t>
            </a:r>
            <a:r>
              <a:rPr lang="en-US" sz="4000" b="1" dirty="0" smtClean="0">
                <a:latin typeface="Myriad Pro" panose="020B0503030403020204" pitchFamily="34" charset="0"/>
              </a:rPr>
              <a:t>2: </a:t>
            </a:r>
            <a:r>
              <a:rPr lang="en-US" sz="4000" b="1" dirty="0" smtClean="0">
                <a:latin typeface="Myriad Pro" panose="020B0503030403020204" pitchFamily="34" charset="0"/>
              </a:rPr>
              <a:t>Intelligent screening</a:t>
            </a:r>
            <a:endParaRPr lang="nl-BE" sz="4000" b="1" dirty="0">
              <a:latin typeface="Myriad Pro" panose="020B0503030403020204" pitchFamily="34" charset="0"/>
            </a:endParaRPr>
          </a:p>
        </p:txBody>
      </p:sp>
      <p:sp>
        <p:nvSpPr>
          <p:cNvPr id="2" name="Rechthoek 1"/>
          <p:cNvSpPr/>
          <p:nvPr/>
        </p:nvSpPr>
        <p:spPr>
          <a:xfrm>
            <a:off x="2295525" y="1265207"/>
            <a:ext cx="4543425" cy="4248150"/>
          </a:xfrm>
          <a:prstGeom prst="rect">
            <a:avLst/>
          </a:prstGeom>
          <a:solidFill>
            <a:schemeClr val="bg1"/>
          </a:solidFill>
          <a:ln w="5715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 name="Ovaal 2"/>
          <p:cNvSpPr/>
          <p:nvPr/>
        </p:nvSpPr>
        <p:spPr>
          <a:xfrm>
            <a:off x="2857500" y="1712882"/>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 name="Ovaal 4"/>
          <p:cNvSpPr/>
          <p:nvPr/>
        </p:nvSpPr>
        <p:spPr>
          <a:xfrm>
            <a:off x="3181350" y="2693957"/>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6" name="Ovaal 5"/>
          <p:cNvSpPr/>
          <p:nvPr/>
        </p:nvSpPr>
        <p:spPr>
          <a:xfrm>
            <a:off x="3905250" y="1789082"/>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7" name="Ovaal 6"/>
          <p:cNvSpPr/>
          <p:nvPr/>
        </p:nvSpPr>
        <p:spPr>
          <a:xfrm>
            <a:off x="3905250" y="3008282"/>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8" name="Ovaal 7"/>
          <p:cNvSpPr/>
          <p:nvPr/>
        </p:nvSpPr>
        <p:spPr>
          <a:xfrm>
            <a:off x="4567237" y="2284382"/>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9" name="Ovaal 8"/>
          <p:cNvSpPr/>
          <p:nvPr/>
        </p:nvSpPr>
        <p:spPr>
          <a:xfrm>
            <a:off x="5019675" y="1617632"/>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 name="Ovaal 9"/>
          <p:cNvSpPr/>
          <p:nvPr/>
        </p:nvSpPr>
        <p:spPr>
          <a:xfrm>
            <a:off x="3257550" y="3856007"/>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1" name="Ovaal 10"/>
          <p:cNvSpPr/>
          <p:nvPr/>
        </p:nvSpPr>
        <p:spPr>
          <a:xfrm>
            <a:off x="5754549" y="5027582"/>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2" name="Ovaal 11"/>
          <p:cNvSpPr/>
          <p:nvPr/>
        </p:nvSpPr>
        <p:spPr>
          <a:xfrm>
            <a:off x="4605337" y="3717894"/>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 name="Ovaal 12"/>
          <p:cNvSpPr/>
          <p:nvPr/>
        </p:nvSpPr>
        <p:spPr>
          <a:xfrm>
            <a:off x="5969151" y="4687202"/>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4" name="Ovaal 13"/>
          <p:cNvSpPr/>
          <p:nvPr/>
        </p:nvSpPr>
        <p:spPr>
          <a:xfrm>
            <a:off x="5651223" y="4647212"/>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5" name="Ovaal 14"/>
          <p:cNvSpPr/>
          <p:nvPr/>
        </p:nvSpPr>
        <p:spPr>
          <a:xfrm>
            <a:off x="5830749" y="4330178"/>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6" name="Ovaal 15"/>
          <p:cNvSpPr/>
          <p:nvPr/>
        </p:nvSpPr>
        <p:spPr>
          <a:xfrm>
            <a:off x="6300787" y="4790087"/>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7" name="Ovaal 16"/>
          <p:cNvSpPr/>
          <p:nvPr/>
        </p:nvSpPr>
        <p:spPr>
          <a:xfrm>
            <a:off x="5397651" y="4952012"/>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8" name="Ovaal 17"/>
          <p:cNvSpPr/>
          <p:nvPr/>
        </p:nvSpPr>
        <p:spPr>
          <a:xfrm>
            <a:off x="6268609" y="5179982"/>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9" name="Ovaal 18"/>
          <p:cNvSpPr/>
          <p:nvPr/>
        </p:nvSpPr>
        <p:spPr>
          <a:xfrm>
            <a:off x="6439479" y="4524017"/>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0" name="Tekstvak 19"/>
          <p:cNvSpPr txBox="1"/>
          <p:nvPr/>
        </p:nvSpPr>
        <p:spPr>
          <a:xfrm>
            <a:off x="2933700" y="5759478"/>
            <a:ext cx="8286215" cy="523220"/>
          </a:xfrm>
          <a:prstGeom prst="rect">
            <a:avLst/>
          </a:prstGeom>
          <a:noFill/>
        </p:spPr>
        <p:txBody>
          <a:bodyPr wrap="square" rtlCol="0">
            <a:spAutoFit/>
          </a:bodyPr>
          <a:lstStyle/>
          <a:p>
            <a:r>
              <a:rPr lang="en-US" sz="2800" b="1" dirty="0" smtClean="0">
                <a:latin typeface="Myriad Pro" panose="020B0503030403020204" pitchFamily="34" charset="0"/>
              </a:rPr>
              <a:t>Biased exploration</a:t>
            </a:r>
          </a:p>
        </p:txBody>
      </p:sp>
      <p:sp>
        <p:nvSpPr>
          <p:cNvPr id="21" name="Ovaal 20"/>
          <p:cNvSpPr/>
          <p:nvPr/>
        </p:nvSpPr>
        <p:spPr>
          <a:xfrm>
            <a:off x="6192409" y="4485287"/>
            <a:ext cx="152400" cy="152400"/>
          </a:xfrm>
          <a:prstGeom prst="ellipse">
            <a:avLst/>
          </a:prstGeom>
          <a:solidFill>
            <a:srgbClr val="FF0000"/>
          </a:solidFill>
          <a:ln>
            <a:noFill/>
          </a:ln>
          <a:effectLst/>
          <a:scene3d>
            <a:camera prst="orthographicFront"/>
            <a:lightRig rig="soft" dir="t">
              <a:rot lat="0" lon="0" rev="0"/>
            </a:lightRig>
          </a:scene3d>
          <a:sp3d prstMaterial="translucentPowder">
            <a:bevelT w="203200" h="508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3" name="Tekstvak 22"/>
          <p:cNvSpPr txBox="1"/>
          <p:nvPr/>
        </p:nvSpPr>
        <p:spPr>
          <a:xfrm>
            <a:off x="4567237" y="1291172"/>
            <a:ext cx="2480835" cy="523220"/>
          </a:xfrm>
          <a:prstGeom prst="rect">
            <a:avLst/>
          </a:prstGeom>
          <a:noFill/>
        </p:spPr>
        <p:txBody>
          <a:bodyPr wrap="square" rtlCol="0">
            <a:spAutoFit/>
          </a:bodyPr>
          <a:lstStyle/>
          <a:p>
            <a:r>
              <a:rPr lang="en-US" sz="2800" b="1" dirty="0" smtClean="0">
                <a:latin typeface="Myriad Pro" panose="020B0503030403020204" pitchFamily="34" charset="0"/>
              </a:rPr>
              <a:t>Search space</a:t>
            </a:r>
          </a:p>
        </p:txBody>
      </p:sp>
      <p:sp>
        <p:nvSpPr>
          <p:cNvPr id="24" name="Tekstvak 23"/>
          <p:cNvSpPr txBox="1"/>
          <p:nvPr/>
        </p:nvSpPr>
        <p:spPr>
          <a:xfrm>
            <a:off x="71704" y="6255368"/>
            <a:ext cx="9372065" cy="523220"/>
          </a:xfrm>
          <a:prstGeom prst="rect">
            <a:avLst/>
          </a:prstGeom>
          <a:noFill/>
        </p:spPr>
        <p:txBody>
          <a:bodyPr wrap="square" rtlCol="0">
            <a:spAutoFit/>
          </a:bodyPr>
          <a:lstStyle/>
          <a:p>
            <a:r>
              <a:rPr lang="en-US" sz="2800" b="1" dirty="0" smtClean="0">
                <a:latin typeface="Myriad Pro" panose="020B0503030403020204" pitchFamily="34" charset="0"/>
              </a:rPr>
              <a:t>Example: </a:t>
            </a:r>
            <a:r>
              <a:rPr lang="en-US" sz="2800" b="1" dirty="0" err="1" smtClean="0">
                <a:latin typeface="Myriad Pro" panose="020B0503030403020204" pitchFamily="34" charset="0"/>
              </a:rPr>
              <a:t>Zintl</a:t>
            </a:r>
            <a:r>
              <a:rPr lang="en-US" sz="2800" b="1" dirty="0" smtClean="0">
                <a:latin typeface="Myriad Pro" panose="020B0503030403020204" pitchFamily="34" charset="0"/>
              </a:rPr>
              <a:t> phases (Titus </a:t>
            </a:r>
            <a:r>
              <a:rPr lang="en-US" sz="2800" b="1" dirty="0" err="1" smtClean="0">
                <a:latin typeface="Myriad Pro" panose="020B0503030403020204" pitchFamily="34" charset="0"/>
              </a:rPr>
              <a:t>Crepain</a:t>
            </a:r>
            <a:r>
              <a:rPr lang="en-US" sz="2800" b="1" dirty="0" smtClean="0">
                <a:latin typeface="Myriad Pro" panose="020B0503030403020204" pitchFamily="34" charset="0"/>
              </a:rPr>
              <a:t>/Karel Dumon)</a:t>
            </a:r>
          </a:p>
        </p:txBody>
      </p:sp>
    </p:spTree>
    <p:extLst>
      <p:ext uri="{BB962C8B-B14F-4D97-AF65-F5344CB8AC3E}">
        <p14:creationId xmlns:p14="http://schemas.microsoft.com/office/powerpoint/2010/main" val="467953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60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140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110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110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grpId="0" nodeType="withEffect">
                                  <p:stCondLst>
                                    <p:cond delay="160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160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160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100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100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50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grpId="0" nodeType="withEffect">
                                  <p:stCondLst>
                                    <p:cond delay="90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110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grpId="0" nodeType="withEffect">
                                  <p:stCondLst>
                                    <p:cond delay="80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300"/>
                                  </p:stCondLst>
                                  <p:childTnLst>
                                    <p:set>
                                      <p:cBhvr>
                                        <p:cTn id="42" dur="1" fill="hold">
                                          <p:stCondLst>
                                            <p:cond delay="0"/>
                                          </p:stCondLst>
                                        </p:cTn>
                                        <p:tgtEl>
                                          <p:spTgt spid="19"/>
                                        </p:tgtEl>
                                        <p:attrNameLst>
                                          <p:attrName>style.visibility</p:attrName>
                                        </p:attrNameLst>
                                      </p:cBhvr>
                                      <p:to>
                                        <p:strVal val="visible"/>
                                      </p:to>
                                    </p:set>
                                  </p:childTnLst>
                                </p:cTn>
                              </p:par>
                              <p:par>
                                <p:cTn id="43" presetID="1" presetClass="entr" presetSubtype="0" fill="hold" grpId="0" nodeType="withEffect">
                                  <p:stCondLst>
                                    <p:cond delay="1100"/>
                                  </p:stCondLst>
                                  <p:childTnLst>
                                    <p:set>
                                      <p:cBhvr>
                                        <p:cTn id="44" dur="1" fill="hold">
                                          <p:stCondLst>
                                            <p:cond delay="0"/>
                                          </p:stCondLst>
                                        </p:cTn>
                                        <p:tgtEl>
                                          <p:spTgt spid="2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p:bldP spid="21" grpId="0" animBg="1"/>
      <p:bldP spid="23" grpId="0"/>
      <p:bldP spid="2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hthoek 57"/>
          <p:cNvSpPr/>
          <p:nvPr/>
        </p:nvSpPr>
        <p:spPr>
          <a:xfrm>
            <a:off x="4937736" y="4005430"/>
            <a:ext cx="2406035" cy="647364"/>
          </a:xfrm>
          <a:prstGeom prst="rect">
            <a:avLst/>
          </a:prstGeom>
          <a:solidFill>
            <a:srgbClr val="C00000"/>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56" name="Rechthoek 55"/>
          <p:cNvSpPr/>
          <p:nvPr/>
        </p:nvSpPr>
        <p:spPr>
          <a:xfrm>
            <a:off x="4937737" y="2463146"/>
            <a:ext cx="2406035" cy="647364"/>
          </a:xfrm>
          <a:prstGeom prst="rect">
            <a:avLst/>
          </a:prstGeom>
          <a:solidFill>
            <a:schemeClr val="accent4">
              <a:lumMod val="60000"/>
              <a:lumOff val="4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4" name="Rechthoek 3"/>
          <p:cNvSpPr/>
          <p:nvPr/>
        </p:nvSpPr>
        <p:spPr>
          <a:xfrm>
            <a:off x="305335" y="355084"/>
            <a:ext cx="8292911" cy="707886"/>
          </a:xfrm>
          <a:prstGeom prst="rect">
            <a:avLst/>
          </a:prstGeom>
        </p:spPr>
        <p:txBody>
          <a:bodyPr wrap="none">
            <a:spAutoFit/>
          </a:bodyPr>
          <a:lstStyle/>
          <a:p>
            <a:r>
              <a:rPr lang="en-US" sz="4000" b="1" dirty="0" smtClean="0">
                <a:latin typeface="Myriad Pro" panose="020B0503030403020204" pitchFamily="34" charset="0"/>
              </a:rPr>
              <a:t>Case </a:t>
            </a:r>
            <a:r>
              <a:rPr lang="en-US" sz="4000" b="1" dirty="0" smtClean="0">
                <a:latin typeface="Myriad Pro" panose="020B0503030403020204" pitchFamily="34" charset="0"/>
              </a:rPr>
              <a:t>3: </a:t>
            </a:r>
            <a:r>
              <a:rPr lang="en-US" sz="4000" b="1" dirty="0" smtClean="0">
                <a:latin typeface="Myriad Pro" panose="020B0503030403020204" pitchFamily="34" charset="0"/>
              </a:rPr>
              <a:t>Systematic settings increase</a:t>
            </a:r>
            <a:endParaRPr lang="nl-BE" sz="4000" b="1" dirty="0">
              <a:latin typeface="Myriad Pro" panose="020B0503030403020204" pitchFamily="34" charset="0"/>
            </a:endParaRPr>
          </a:p>
        </p:txBody>
      </p:sp>
      <p:sp>
        <p:nvSpPr>
          <p:cNvPr id="48" name="Rechthoek 47"/>
          <p:cNvSpPr/>
          <p:nvPr/>
        </p:nvSpPr>
        <p:spPr>
          <a:xfrm>
            <a:off x="1242038" y="3228482"/>
            <a:ext cx="2406035" cy="647364"/>
          </a:xfrm>
          <a:prstGeom prst="rect">
            <a:avLst/>
          </a:prstGeom>
          <a:solidFill>
            <a:srgbClr val="C00000"/>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49" name="Tekstvak 48"/>
          <p:cNvSpPr txBox="1"/>
          <p:nvPr/>
        </p:nvSpPr>
        <p:spPr>
          <a:xfrm>
            <a:off x="1337294" y="3352109"/>
            <a:ext cx="2310779" cy="400110"/>
          </a:xfrm>
          <a:prstGeom prst="rect">
            <a:avLst/>
          </a:prstGeom>
          <a:noFill/>
        </p:spPr>
        <p:txBody>
          <a:bodyPr wrap="square" rtlCol="0">
            <a:spAutoFit/>
          </a:bodyPr>
          <a:lstStyle/>
          <a:p>
            <a:r>
              <a:rPr lang="en-US" sz="2000" b="1" dirty="0" smtClean="0">
                <a:latin typeface="Myriad Pro" panose="020B0503030403020204" pitchFamily="34" charset="0"/>
              </a:rPr>
              <a:t>Heavy calculation</a:t>
            </a:r>
          </a:p>
        </p:txBody>
      </p:sp>
      <p:sp>
        <p:nvSpPr>
          <p:cNvPr id="51" name="Tekstvak 50"/>
          <p:cNvSpPr txBox="1"/>
          <p:nvPr/>
        </p:nvSpPr>
        <p:spPr>
          <a:xfrm>
            <a:off x="5234007" y="2576792"/>
            <a:ext cx="2310779" cy="400110"/>
          </a:xfrm>
          <a:prstGeom prst="rect">
            <a:avLst/>
          </a:prstGeom>
          <a:noFill/>
        </p:spPr>
        <p:txBody>
          <a:bodyPr wrap="square" rtlCol="0">
            <a:spAutoFit/>
          </a:bodyPr>
          <a:lstStyle/>
          <a:p>
            <a:r>
              <a:rPr lang="en-US" sz="2000" b="1" dirty="0" smtClean="0">
                <a:latin typeface="Myriad Pro" panose="020B0503030403020204" pitchFamily="34" charset="0"/>
              </a:rPr>
              <a:t>Low calculation</a:t>
            </a:r>
          </a:p>
        </p:txBody>
      </p:sp>
      <p:sp>
        <p:nvSpPr>
          <p:cNvPr id="55" name="Tekstvak 54"/>
          <p:cNvSpPr txBox="1"/>
          <p:nvPr/>
        </p:nvSpPr>
        <p:spPr>
          <a:xfrm>
            <a:off x="5096827" y="4129058"/>
            <a:ext cx="2310779" cy="400110"/>
          </a:xfrm>
          <a:prstGeom prst="rect">
            <a:avLst/>
          </a:prstGeom>
          <a:noFill/>
        </p:spPr>
        <p:txBody>
          <a:bodyPr wrap="square" rtlCol="0">
            <a:spAutoFit/>
          </a:bodyPr>
          <a:lstStyle/>
          <a:p>
            <a:r>
              <a:rPr lang="en-US" sz="2000" b="1" dirty="0" smtClean="0">
                <a:latin typeface="Myriad Pro" panose="020B0503030403020204" pitchFamily="34" charset="0"/>
              </a:rPr>
              <a:t>Heavy calculation</a:t>
            </a:r>
          </a:p>
        </p:txBody>
      </p:sp>
      <p:sp>
        <p:nvSpPr>
          <p:cNvPr id="57" name="Rechthoek 56"/>
          <p:cNvSpPr/>
          <p:nvPr/>
        </p:nvSpPr>
        <p:spPr>
          <a:xfrm>
            <a:off x="4937737" y="3233491"/>
            <a:ext cx="2406035" cy="647364"/>
          </a:xfrm>
          <a:prstGeom prst="rect">
            <a:avLst/>
          </a:prstGeom>
          <a:solidFill>
            <a:schemeClr val="accent2"/>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53" name="Tekstvak 52"/>
          <p:cNvSpPr txBox="1"/>
          <p:nvPr/>
        </p:nvSpPr>
        <p:spPr>
          <a:xfrm>
            <a:off x="4969653" y="3351429"/>
            <a:ext cx="2565126" cy="400110"/>
          </a:xfrm>
          <a:prstGeom prst="rect">
            <a:avLst/>
          </a:prstGeom>
          <a:noFill/>
        </p:spPr>
        <p:txBody>
          <a:bodyPr wrap="square" rtlCol="0">
            <a:spAutoFit/>
          </a:bodyPr>
          <a:lstStyle/>
          <a:p>
            <a:r>
              <a:rPr lang="en-US" sz="2000" b="1" dirty="0" smtClean="0">
                <a:latin typeface="Myriad Pro" panose="020B0503030403020204" pitchFamily="34" charset="0"/>
              </a:rPr>
              <a:t>Medium calculation</a:t>
            </a:r>
          </a:p>
        </p:txBody>
      </p:sp>
      <p:sp>
        <p:nvSpPr>
          <p:cNvPr id="3" name="PIJL-RECHTS 2"/>
          <p:cNvSpPr/>
          <p:nvPr/>
        </p:nvSpPr>
        <p:spPr>
          <a:xfrm>
            <a:off x="4007155" y="3289275"/>
            <a:ext cx="571500" cy="524417"/>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nl-BE"/>
          </a:p>
        </p:txBody>
      </p:sp>
      <p:sp>
        <p:nvSpPr>
          <p:cNvPr id="59" name="Tekstvak 58"/>
          <p:cNvSpPr txBox="1"/>
          <p:nvPr/>
        </p:nvSpPr>
        <p:spPr>
          <a:xfrm>
            <a:off x="305335" y="6138069"/>
            <a:ext cx="9372065" cy="523220"/>
          </a:xfrm>
          <a:prstGeom prst="rect">
            <a:avLst/>
          </a:prstGeom>
          <a:noFill/>
        </p:spPr>
        <p:txBody>
          <a:bodyPr wrap="square" rtlCol="0">
            <a:spAutoFit/>
          </a:bodyPr>
          <a:lstStyle/>
          <a:p>
            <a:r>
              <a:rPr lang="en-US" sz="2800" b="1" dirty="0" smtClean="0">
                <a:latin typeface="Myriad Pro" panose="020B0503030403020204" pitchFamily="34" charset="0"/>
              </a:rPr>
              <a:t>Example: HSE06 elemental materials (Kurt Lejaeghere)</a:t>
            </a:r>
          </a:p>
        </p:txBody>
      </p:sp>
    </p:spTree>
    <p:extLst>
      <p:ext uri="{BB962C8B-B14F-4D97-AF65-F5344CB8AC3E}">
        <p14:creationId xmlns:p14="http://schemas.microsoft.com/office/powerpoint/2010/main" val="3642986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8"/>
                                        </p:tgtEl>
                                        <p:attrNameLst>
                                          <p:attrName>style.visibility</p:attrName>
                                        </p:attrNameLst>
                                      </p:cBhvr>
                                      <p:to>
                                        <p:strVal val="visible"/>
                                      </p:to>
                                    </p:set>
                                    <p:animEffect transition="in" filter="fade">
                                      <p:cBhvr>
                                        <p:cTn id="10" dur="500"/>
                                        <p:tgtEl>
                                          <p:spTgt spid="4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par>
                          <p:cTn id="16" fill="hold">
                            <p:stCondLst>
                              <p:cond delay="500"/>
                            </p:stCondLst>
                            <p:childTnLst>
                              <p:par>
                                <p:cTn id="17" presetID="10" presetClass="entr" presetSubtype="0" fill="hold" grpId="1" nodeType="afterEffect">
                                  <p:stCondLst>
                                    <p:cond delay="0"/>
                                  </p:stCondLst>
                                  <p:childTnLst>
                                    <p:set>
                                      <p:cBhvr>
                                        <p:cTn id="18" dur="1" fill="hold">
                                          <p:stCondLst>
                                            <p:cond delay="0"/>
                                          </p:stCondLst>
                                        </p:cTn>
                                        <p:tgtEl>
                                          <p:spTgt spid="51"/>
                                        </p:tgtEl>
                                        <p:attrNameLst>
                                          <p:attrName>style.visibility</p:attrName>
                                        </p:attrNameLst>
                                      </p:cBhvr>
                                      <p:to>
                                        <p:strVal val="visible"/>
                                      </p:to>
                                    </p:set>
                                    <p:animEffect transition="in" filter="fade">
                                      <p:cBhvr>
                                        <p:cTn id="19" dur="500"/>
                                        <p:tgtEl>
                                          <p:spTgt spid="51"/>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56"/>
                                        </p:tgtEl>
                                        <p:attrNameLst>
                                          <p:attrName>style.visibility</p:attrName>
                                        </p:attrNameLst>
                                      </p:cBhvr>
                                      <p:to>
                                        <p:strVal val="visible"/>
                                      </p:to>
                                    </p:set>
                                    <p:animEffect transition="in" filter="fade">
                                      <p:cBhvr>
                                        <p:cTn id="22" dur="500"/>
                                        <p:tgtEl>
                                          <p:spTgt spid="56"/>
                                        </p:tgtEl>
                                      </p:cBhvr>
                                    </p:animEffect>
                                  </p:childTnLst>
                                </p:cTn>
                              </p:par>
                            </p:childTnLst>
                          </p:cTn>
                        </p:par>
                        <p:par>
                          <p:cTn id="23" fill="hold">
                            <p:stCondLst>
                              <p:cond delay="1000"/>
                            </p:stCondLst>
                            <p:childTnLst>
                              <p:par>
                                <p:cTn id="24" presetID="10" presetClass="entr" presetSubtype="0" fill="hold" grpId="1" nodeType="afterEffect">
                                  <p:stCondLst>
                                    <p:cond delay="0"/>
                                  </p:stCondLst>
                                  <p:childTnLst>
                                    <p:set>
                                      <p:cBhvr>
                                        <p:cTn id="25" dur="1" fill="hold">
                                          <p:stCondLst>
                                            <p:cond delay="0"/>
                                          </p:stCondLst>
                                        </p:cTn>
                                        <p:tgtEl>
                                          <p:spTgt spid="53"/>
                                        </p:tgtEl>
                                        <p:attrNameLst>
                                          <p:attrName>style.visibility</p:attrName>
                                        </p:attrNameLst>
                                      </p:cBhvr>
                                      <p:to>
                                        <p:strVal val="visible"/>
                                      </p:to>
                                    </p:set>
                                    <p:animEffect transition="in" filter="fade">
                                      <p:cBhvr>
                                        <p:cTn id="26" dur="500"/>
                                        <p:tgtEl>
                                          <p:spTgt spid="53"/>
                                        </p:tgtEl>
                                      </p:cBhvr>
                                    </p:animEffect>
                                  </p:childTnLst>
                                </p:cTn>
                              </p:par>
                              <p:par>
                                <p:cTn id="27" presetID="10" presetClass="entr" presetSubtype="0" fill="hold" grpId="1" nodeType="withEffect">
                                  <p:stCondLst>
                                    <p:cond delay="0"/>
                                  </p:stCondLst>
                                  <p:childTnLst>
                                    <p:set>
                                      <p:cBhvr>
                                        <p:cTn id="28" dur="1" fill="hold">
                                          <p:stCondLst>
                                            <p:cond delay="0"/>
                                          </p:stCondLst>
                                        </p:cTn>
                                        <p:tgtEl>
                                          <p:spTgt spid="57"/>
                                        </p:tgtEl>
                                        <p:attrNameLst>
                                          <p:attrName>style.visibility</p:attrName>
                                        </p:attrNameLst>
                                      </p:cBhvr>
                                      <p:to>
                                        <p:strVal val="visible"/>
                                      </p:to>
                                    </p:set>
                                    <p:animEffect transition="in" filter="fade">
                                      <p:cBhvr>
                                        <p:cTn id="29" dur="500"/>
                                        <p:tgtEl>
                                          <p:spTgt spid="57"/>
                                        </p:tgtEl>
                                      </p:cBhvr>
                                    </p:animEffect>
                                  </p:childTnLst>
                                </p:cTn>
                              </p:par>
                            </p:childTnLst>
                          </p:cTn>
                        </p:par>
                        <p:par>
                          <p:cTn id="30" fill="hold">
                            <p:stCondLst>
                              <p:cond delay="1500"/>
                            </p:stCondLst>
                            <p:childTnLst>
                              <p:par>
                                <p:cTn id="31" presetID="10" presetClass="entr" presetSubtype="0" fill="hold" grpId="1" nodeType="afterEffect">
                                  <p:stCondLst>
                                    <p:cond delay="0"/>
                                  </p:stCondLst>
                                  <p:childTnLst>
                                    <p:set>
                                      <p:cBhvr>
                                        <p:cTn id="32" dur="1" fill="hold">
                                          <p:stCondLst>
                                            <p:cond delay="0"/>
                                          </p:stCondLst>
                                        </p:cTn>
                                        <p:tgtEl>
                                          <p:spTgt spid="55"/>
                                        </p:tgtEl>
                                        <p:attrNameLst>
                                          <p:attrName>style.visibility</p:attrName>
                                        </p:attrNameLst>
                                      </p:cBhvr>
                                      <p:to>
                                        <p:strVal val="visible"/>
                                      </p:to>
                                    </p:set>
                                    <p:animEffect transition="in" filter="fade">
                                      <p:cBhvr>
                                        <p:cTn id="33" dur="500"/>
                                        <p:tgtEl>
                                          <p:spTgt spid="55"/>
                                        </p:tgtEl>
                                      </p:cBhvr>
                                    </p:animEffect>
                                  </p:childTnLst>
                                </p:cTn>
                              </p:par>
                              <p:par>
                                <p:cTn id="34" presetID="10" presetClass="entr" presetSubtype="0" fill="hold" grpId="1" nodeType="withEffect">
                                  <p:stCondLst>
                                    <p:cond delay="0"/>
                                  </p:stCondLst>
                                  <p:childTnLst>
                                    <p:set>
                                      <p:cBhvr>
                                        <p:cTn id="35" dur="1" fill="hold">
                                          <p:stCondLst>
                                            <p:cond delay="0"/>
                                          </p:stCondLst>
                                        </p:cTn>
                                        <p:tgtEl>
                                          <p:spTgt spid="58"/>
                                        </p:tgtEl>
                                        <p:attrNameLst>
                                          <p:attrName>style.visibility</p:attrName>
                                        </p:attrNameLst>
                                      </p:cBhvr>
                                      <p:to>
                                        <p:strVal val="visible"/>
                                      </p:to>
                                    </p:set>
                                    <p:animEffect transition="in" filter="fade">
                                      <p:cBhvr>
                                        <p:cTn id="36" dur="500"/>
                                        <p:tgtEl>
                                          <p:spTgt spid="58"/>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1" animBg="1"/>
      <p:bldP spid="56" grpId="1" animBg="1"/>
      <p:bldP spid="48" grpId="0" animBg="1"/>
      <p:bldP spid="49" grpId="0"/>
      <p:bldP spid="51" grpId="1"/>
      <p:bldP spid="55" grpId="1"/>
      <p:bldP spid="57" grpId="1" animBg="1"/>
      <p:bldP spid="53" grpId="1"/>
      <p:bldP spid="3" grpId="0" animBg="1"/>
      <p:bldP spid="5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305335" y="355084"/>
            <a:ext cx="8722644" cy="707886"/>
          </a:xfrm>
          <a:prstGeom prst="rect">
            <a:avLst/>
          </a:prstGeom>
        </p:spPr>
        <p:txBody>
          <a:bodyPr wrap="none">
            <a:spAutoFit/>
          </a:bodyPr>
          <a:lstStyle/>
          <a:p>
            <a:r>
              <a:rPr lang="en-US" sz="4000" b="1" dirty="0" smtClean="0">
                <a:latin typeface="Myriad Pro" panose="020B0503030403020204" pitchFamily="34" charset="0"/>
              </a:rPr>
              <a:t>Case </a:t>
            </a:r>
            <a:r>
              <a:rPr lang="en-US" sz="4000" b="1" dirty="0" smtClean="0">
                <a:latin typeface="Myriad Pro" panose="020B0503030403020204" pitchFamily="34" charset="0"/>
              </a:rPr>
              <a:t>4: </a:t>
            </a:r>
            <a:r>
              <a:rPr lang="en-US" sz="4000" b="1" dirty="0" smtClean="0">
                <a:latin typeface="Myriad Pro" panose="020B0503030403020204" pitchFamily="34" charset="0"/>
              </a:rPr>
              <a:t>Test queues + post-processing</a:t>
            </a:r>
            <a:endParaRPr lang="nl-BE" sz="4000" b="1" dirty="0">
              <a:latin typeface="Myriad Pro" panose="020B0503030403020204" pitchFamily="34" charset="0"/>
            </a:endParaRPr>
          </a:p>
        </p:txBody>
      </p:sp>
      <p:pic>
        <p:nvPicPr>
          <p:cNvPr id="23556" name="Picture 4" descr="https://openclipart.org/image/2400px/svg_to_png/211867/matt-icons_text-x-generic-scrip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2766" y="2411939"/>
            <a:ext cx="1334524" cy="1728150"/>
          </a:xfrm>
          <a:prstGeom prst="rect">
            <a:avLst/>
          </a:prstGeom>
          <a:noFill/>
          <a:extLst>
            <a:ext uri="{909E8E84-426E-40DD-AFC4-6F175D3DCCD1}">
              <a14:hiddenFill xmlns:a14="http://schemas.microsoft.com/office/drawing/2010/main">
                <a:solidFill>
                  <a:srgbClr val="FFFFFF"/>
                </a:solidFill>
              </a14:hiddenFill>
            </a:ext>
          </a:extLst>
        </p:spPr>
      </p:pic>
      <p:sp>
        <p:nvSpPr>
          <p:cNvPr id="7" name="PIJL-RECHTS 6"/>
          <p:cNvSpPr/>
          <p:nvPr/>
        </p:nvSpPr>
        <p:spPr>
          <a:xfrm>
            <a:off x="2579675" y="3013805"/>
            <a:ext cx="571500" cy="524417"/>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nl-BE"/>
          </a:p>
        </p:txBody>
      </p:sp>
      <p:pic>
        <p:nvPicPr>
          <p:cNvPr id="8" name="Picture 6" descr="http://blogwifi.fr/wp-content/uploads/2012/04/mysql_logo.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8720" t="11804" r="19565" b="11053"/>
          <a:stretch/>
        </p:blipFill>
        <p:spPr bwMode="auto">
          <a:xfrm>
            <a:off x="3955234" y="2668256"/>
            <a:ext cx="1215517" cy="1215517"/>
          </a:xfrm>
          <a:prstGeom prst="rect">
            <a:avLst/>
          </a:prstGeom>
          <a:noFill/>
          <a:extLst>
            <a:ext uri="{909E8E84-426E-40DD-AFC4-6F175D3DCCD1}">
              <a14:hiddenFill xmlns:a14="http://schemas.microsoft.com/office/drawing/2010/main">
                <a:solidFill>
                  <a:srgbClr val="FFFFFF"/>
                </a:solidFill>
              </a14:hiddenFill>
            </a:ext>
          </a:extLst>
        </p:spPr>
      </p:pic>
      <p:sp>
        <p:nvSpPr>
          <p:cNvPr id="9" name="PIJL-RECHTS 8"/>
          <p:cNvSpPr/>
          <p:nvPr/>
        </p:nvSpPr>
        <p:spPr>
          <a:xfrm>
            <a:off x="5974810" y="3013804"/>
            <a:ext cx="571500" cy="524417"/>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nl-BE"/>
          </a:p>
        </p:txBody>
      </p:sp>
      <p:pic>
        <p:nvPicPr>
          <p:cNvPr id="23558" name="Picture 6" descr="http://www.westlothian.gov.uk/media/6334/Benchmark-icon/image/BENCHMARK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2407" y="2533062"/>
            <a:ext cx="1485900" cy="1485900"/>
          </a:xfrm>
          <a:prstGeom prst="rect">
            <a:avLst/>
          </a:prstGeom>
          <a:noFill/>
          <a:extLst>
            <a:ext uri="{909E8E84-426E-40DD-AFC4-6F175D3DCCD1}">
              <a14:hiddenFill xmlns:a14="http://schemas.microsoft.com/office/drawing/2010/main">
                <a:solidFill>
                  <a:srgbClr val="FFFFFF"/>
                </a:solidFill>
              </a14:hiddenFill>
            </a:ext>
          </a:extLst>
        </p:spPr>
      </p:pic>
      <p:sp>
        <p:nvSpPr>
          <p:cNvPr id="11" name="Tekstvak 10"/>
          <p:cNvSpPr txBox="1"/>
          <p:nvPr/>
        </p:nvSpPr>
        <p:spPr>
          <a:xfrm>
            <a:off x="363000" y="6090924"/>
            <a:ext cx="8286215" cy="523220"/>
          </a:xfrm>
          <a:prstGeom prst="rect">
            <a:avLst/>
          </a:prstGeom>
          <a:noFill/>
        </p:spPr>
        <p:txBody>
          <a:bodyPr wrap="square" rtlCol="0">
            <a:spAutoFit/>
          </a:bodyPr>
          <a:lstStyle/>
          <a:p>
            <a:r>
              <a:rPr lang="en-US" sz="2800" b="1" dirty="0" smtClean="0">
                <a:latin typeface="Myriad Pro" panose="020B0503030403020204" pitchFamily="34" charset="0"/>
              </a:rPr>
              <a:t>Example: Scaling/Compilation tests</a:t>
            </a:r>
          </a:p>
        </p:txBody>
      </p:sp>
      <p:sp>
        <p:nvSpPr>
          <p:cNvPr id="12" name="Tekstvak 11"/>
          <p:cNvSpPr txBox="1"/>
          <p:nvPr/>
        </p:nvSpPr>
        <p:spPr>
          <a:xfrm>
            <a:off x="1744769" y="1475843"/>
            <a:ext cx="8286215" cy="523220"/>
          </a:xfrm>
          <a:prstGeom prst="rect">
            <a:avLst/>
          </a:prstGeom>
          <a:noFill/>
        </p:spPr>
        <p:txBody>
          <a:bodyPr wrap="square" rtlCol="0">
            <a:spAutoFit/>
          </a:bodyPr>
          <a:lstStyle/>
          <a:p>
            <a:r>
              <a:rPr lang="en-US" sz="2800" b="1" dirty="0" smtClean="0">
                <a:latin typeface="Myriad Pro" panose="020B0503030403020204" pitchFamily="34" charset="0"/>
              </a:rPr>
              <a:t>Automatic benchmark generation.</a:t>
            </a:r>
          </a:p>
        </p:txBody>
      </p:sp>
    </p:spTree>
    <p:extLst>
      <p:ext uri="{BB962C8B-B14F-4D97-AF65-F5344CB8AC3E}">
        <p14:creationId xmlns:p14="http://schemas.microsoft.com/office/powerpoint/2010/main" val="2576215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par>
                                <p:cTn id="24" presetID="10" presetClass="entr" presetSubtype="0" fill="hold" nodeType="withEffect">
                                  <p:stCondLst>
                                    <p:cond delay="0"/>
                                  </p:stCondLst>
                                  <p:childTnLst>
                                    <p:set>
                                      <p:cBhvr>
                                        <p:cTn id="25" dur="1" fill="hold">
                                          <p:stCondLst>
                                            <p:cond delay="0"/>
                                          </p:stCondLst>
                                        </p:cTn>
                                        <p:tgtEl>
                                          <p:spTgt spid="23558"/>
                                        </p:tgtEl>
                                        <p:attrNameLst>
                                          <p:attrName>style.visibility</p:attrName>
                                        </p:attrNameLst>
                                      </p:cBhvr>
                                      <p:to>
                                        <p:strVal val="visible"/>
                                      </p:to>
                                    </p:set>
                                    <p:animEffect transition="in" filter="fade">
                                      <p:cBhvr>
                                        <p:cTn id="26" dur="500"/>
                                        <p:tgtEl>
                                          <p:spTgt spid="23558"/>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p:bldP spid="1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305335" y="355084"/>
            <a:ext cx="8637236" cy="707886"/>
          </a:xfrm>
          <a:prstGeom prst="rect">
            <a:avLst/>
          </a:prstGeom>
        </p:spPr>
        <p:txBody>
          <a:bodyPr wrap="none">
            <a:spAutoFit/>
          </a:bodyPr>
          <a:lstStyle/>
          <a:p>
            <a:r>
              <a:rPr lang="en-US" sz="4000" b="1" dirty="0" smtClean="0">
                <a:latin typeface="Myriad Pro" panose="020B0503030403020204" pitchFamily="34" charset="0"/>
              </a:rPr>
              <a:t>Case </a:t>
            </a:r>
            <a:r>
              <a:rPr lang="en-US" sz="4000" b="1" dirty="0" smtClean="0">
                <a:latin typeface="Myriad Pro" panose="020B0503030403020204" pitchFamily="34" charset="0"/>
              </a:rPr>
              <a:t>5: </a:t>
            </a:r>
            <a:r>
              <a:rPr lang="en-US" sz="4000" b="1" dirty="0" smtClean="0">
                <a:latin typeface="Myriad Pro" panose="020B0503030403020204" pitchFamily="34" charset="0"/>
              </a:rPr>
              <a:t>external queue (+error fixing)</a:t>
            </a:r>
            <a:endParaRPr lang="nl-BE" sz="4000" b="1" dirty="0">
              <a:latin typeface="Myriad Pro" panose="020B0503030403020204" pitchFamily="34" charset="0"/>
            </a:endParaRPr>
          </a:p>
        </p:txBody>
      </p:sp>
      <p:pic>
        <p:nvPicPr>
          <p:cNvPr id="5" name="Picture 2" descr="http://physics.epotentia.com/queue/images/muk.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257670" y="1863718"/>
            <a:ext cx="848538" cy="84854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http://physics.epotentia.com/queue/images/raichu.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700326" y="1752264"/>
            <a:ext cx="848538" cy="84854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 descr="http://physics.epotentia.com/queue/images/phanpy.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125836" y="1839343"/>
            <a:ext cx="849160" cy="84916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http://physics.epotentia.com/queue/images/golett.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831538" y="1815591"/>
            <a:ext cx="1011624" cy="89666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http://physics.epotentia.com/queue/images/delcatty.gif"/>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2533699" y="1716849"/>
            <a:ext cx="883953" cy="883956"/>
          </a:xfrm>
          <a:prstGeom prst="rect">
            <a:avLst/>
          </a:prstGeom>
          <a:noFill/>
          <a:extLst>
            <a:ext uri="{909E8E84-426E-40DD-AFC4-6F175D3DCCD1}">
              <a14:hiddenFill xmlns:a14="http://schemas.microsoft.com/office/drawing/2010/main">
                <a:solidFill>
                  <a:srgbClr val="FFFFFF"/>
                </a:solidFill>
              </a14:hiddenFill>
            </a:ext>
          </a:extLst>
        </p:spPr>
      </p:pic>
      <p:sp>
        <p:nvSpPr>
          <p:cNvPr id="11" name="Tekstvak 10"/>
          <p:cNvSpPr txBox="1"/>
          <p:nvPr/>
        </p:nvSpPr>
        <p:spPr>
          <a:xfrm>
            <a:off x="412474" y="2077585"/>
            <a:ext cx="1838552" cy="523220"/>
          </a:xfrm>
          <a:prstGeom prst="rect">
            <a:avLst/>
          </a:prstGeom>
          <a:noFill/>
        </p:spPr>
        <p:txBody>
          <a:bodyPr wrap="square" rtlCol="0">
            <a:spAutoFit/>
          </a:bodyPr>
          <a:lstStyle/>
          <a:p>
            <a:r>
              <a:rPr lang="en-US" sz="2800" b="1" dirty="0" smtClean="0">
                <a:latin typeface="Myriad Pro" panose="020B0503030403020204" pitchFamily="34" charset="0"/>
              </a:rPr>
              <a:t>Clusters</a:t>
            </a:r>
          </a:p>
        </p:txBody>
      </p:sp>
      <p:pic>
        <p:nvPicPr>
          <p:cNvPr id="11266"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73724"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776986"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080248"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18490"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21752"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25014"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25836"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29098"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32360"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58209"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61471"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864733" y="2799616"/>
            <a:ext cx="323850" cy="323850"/>
          </a:xfrm>
          <a:prstGeom prst="rect">
            <a:avLst/>
          </a:prstGeom>
          <a:noFill/>
          <a:extLst>
            <a:ext uri="{909E8E84-426E-40DD-AFC4-6F175D3DCCD1}">
              <a14:hiddenFill xmlns:a14="http://schemas.microsoft.com/office/drawing/2010/main">
                <a:solidFill>
                  <a:srgbClr val="FFFFFF"/>
                </a:solidFill>
              </a14:hiddenFill>
            </a:ext>
          </a:extLst>
        </p:spPr>
      </p:pic>
      <p:sp>
        <p:nvSpPr>
          <p:cNvPr id="31" name="Tekstvak 30"/>
          <p:cNvSpPr txBox="1"/>
          <p:nvPr/>
        </p:nvSpPr>
        <p:spPr>
          <a:xfrm>
            <a:off x="412473" y="2657565"/>
            <a:ext cx="1454427" cy="523220"/>
          </a:xfrm>
          <a:prstGeom prst="rect">
            <a:avLst/>
          </a:prstGeom>
          <a:noFill/>
        </p:spPr>
        <p:txBody>
          <a:bodyPr wrap="square" rtlCol="0">
            <a:spAutoFit/>
          </a:bodyPr>
          <a:lstStyle/>
          <a:p>
            <a:r>
              <a:rPr lang="en-US" sz="2800" b="1" dirty="0" smtClean="0">
                <a:latin typeface="Myriad Pro" panose="020B0503030403020204" pitchFamily="34" charset="0"/>
              </a:rPr>
              <a:t>Queue</a:t>
            </a:r>
          </a:p>
        </p:txBody>
      </p:sp>
      <p:pic>
        <p:nvPicPr>
          <p:cNvPr id="32" name="Picture 2" descr="https://cdn2.iconfinder.com/data/icons/windows-8-metro-style/128/calculator.png"/>
          <p:cNvPicPr>
            <a:picLocks noChangeAspect="1" noChangeArrowheads="1"/>
          </p:cNvPicPr>
          <p:nvPr/>
        </p:nvPicPr>
        <p:blipFill>
          <a:blip r:embed="rId7"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835875" y="6332736"/>
            <a:ext cx="323850" cy="323850"/>
          </a:xfrm>
          <a:prstGeom prst="rect">
            <a:avLst/>
          </a:prstGeom>
          <a:noFill/>
          <a:extLst>
            <a:ext uri="{909E8E84-426E-40DD-AFC4-6F175D3DCCD1}">
              <a14:hiddenFill xmlns:a14="http://schemas.microsoft.com/office/drawing/2010/main">
                <a:solidFill>
                  <a:srgbClr val="FFFFFF"/>
                </a:solidFill>
              </a14:hiddenFill>
            </a:ext>
          </a:extLst>
        </p:spPr>
      </p:pic>
      <p:sp>
        <p:nvSpPr>
          <p:cNvPr id="33" name="Tekstvak 32"/>
          <p:cNvSpPr txBox="1"/>
          <p:nvPr/>
        </p:nvSpPr>
        <p:spPr>
          <a:xfrm>
            <a:off x="305335" y="6171466"/>
            <a:ext cx="2405825" cy="523220"/>
          </a:xfrm>
          <a:prstGeom prst="rect">
            <a:avLst/>
          </a:prstGeom>
          <a:noFill/>
        </p:spPr>
        <p:txBody>
          <a:bodyPr wrap="square" rtlCol="0">
            <a:spAutoFit/>
          </a:bodyPr>
          <a:lstStyle/>
          <a:p>
            <a:r>
              <a:rPr lang="en-US" sz="2800" b="1" dirty="0" smtClean="0">
                <a:latin typeface="Myriad Pro" panose="020B0503030403020204" pitchFamily="34" charset="0"/>
              </a:rPr>
              <a:t>Your “queue”</a:t>
            </a:r>
          </a:p>
        </p:txBody>
      </p:sp>
      <p:pic>
        <p:nvPicPr>
          <p:cNvPr id="34" name="Picture 2" descr="https://cdn2.iconfinder.com/data/icons/windows-8-metro-style/128/calculator.png"/>
          <p:cNvPicPr>
            <a:picLocks noChangeAspect="1" noChangeArrowheads="1"/>
          </p:cNvPicPr>
          <p:nvPr/>
        </p:nvPicPr>
        <p:blipFill>
          <a:blip r:embed="rId7"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40675" y="633273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https://cdn2.iconfinder.com/data/icons/windows-8-metro-style/128/calculator.png"/>
          <p:cNvPicPr>
            <a:picLocks noChangeAspect="1" noChangeArrowheads="1"/>
          </p:cNvPicPr>
          <p:nvPr/>
        </p:nvPicPr>
        <p:blipFill>
          <a:blip r:embed="rId7"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445475" y="6321822"/>
            <a:ext cx="323850" cy="323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4986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20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30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40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50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1266"/>
                                        </p:tgtEl>
                                        <p:attrNameLst>
                                          <p:attrName>style.visibility</p:attrName>
                                        </p:attrNameLst>
                                      </p:cBhvr>
                                      <p:to>
                                        <p:strVal val="visible"/>
                                      </p:to>
                                    </p:set>
                                    <p:animEffect transition="in" filter="fade">
                                      <p:cBhvr>
                                        <p:cTn id="21" dur="500"/>
                                        <p:tgtEl>
                                          <p:spTgt spid="11266"/>
                                        </p:tgtEl>
                                      </p:cBhvr>
                                    </p:animEffect>
                                  </p:childTnLst>
                                </p:cTn>
                              </p:par>
                              <p:par>
                                <p:cTn id="22" presetID="10" presetClass="entr" presetSubtype="0" fill="hold"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par>
                                <p:cTn id="25" presetID="10" presetClass="entr" presetSubtype="0"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par>
                                <p:cTn id="28" presetID="10" presetClass="entr" presetSubtype="0" fill="hold"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par>
                                <p:cTn id="31" presetID="10" presetClass="entr" presetSubtype="0"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par>
                                <p:cTn id="34" presetID="10" presetClass="entr" presetSubtype="0" fill="hold" nodeType="with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fade">
                                      <p:cBhvr>
                                        <p:cTn id="36" dur="500"/>
                                        <p:tgtEl>
                                          <p:spTgt spid="24"/>
                                        </p:tgtEl>
                                      </p:cBhvr>
                                    </p:animEffect>
                                  </p:childTnLst>
                                </p:cTn>
                              </p:par>
                              <p:par>
                                <p:cTn id="37" presetID="10" presetClass="entr" presetSubtype="0" fill="hold" nodeType="with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fade">
                                      <p:cBhvr>
                                        <p:cTn id="39" dur="500"/>
                                        <p:tgtEl>
                                          <p:spTgt spid="25"/>
                                        </p:tgtEl>
                                      </p:cBhvr>
                                    </p:animEffect>
                                  </p:childTnLst>
                                </p:cTn>
                              </p:par>
                              <p:par>
                                <p:cTn id="40" presetID="10" presetClass="entr" presetSubtype="0" fill="hold" nodeType="with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500"/>
                                        <p:tgtEl>
                                          <p:spTgt spid="26"/>
                                        </p:tgtEl>
                                      </p:cBhvr>
                                    </p:animEffect>
                                  </p:childTnLst>
                                </p:cTn>
                              </p:par>
                              <p:par>
                                <p:cTn id="43" presetID="10" presetClass="entr" presetSubtype="0" fill="hold" nodeType="with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fade">
                                      <p:cBhvr>
                                        <p:cTn id="45" dur="500"/>
                                        <p:tgtEl>
                                          <p:spTgt spid="27"/>
                                        </p:tgtEl>
                                      </p:cBhvr>
                                    </p:animEffect>
                                  </p:childTnLst>
                                </p:cTn>
                              </p:par>
                              <p:par>
                                <p:cTn id="46" presetID="10" presetClass="entr" presetSubtype="0" fill="hold" nodeType="withEffect">
                                  <p:stCondLst>
                                    <p:cond delay="0"/>
                                  </p:stCondLst>
                                  <p:childTnLst>
                                    <p:set>
                                      <p:cBhvr>
                                        <p:cTn id="47" dur="1" fill="hold">
                                          <p:stCondLst>
                                            <p:cond delay="0"/>
                                          </p:stCondLst>
                                        </p:cTn>
                                        <p:tgtEl>
                                          <p:spTgt spid="28"/>
                                        </p:tgtEl>
                                        <p:attrNameLst>
                                          <p:attrName>style.visibility</p:attrName>
                                        </p:attrNameLst>
                                      </p:cBhvr>
                                      <p:to>
                                        <p:strVal val="visible"/>
                                      </p:to>
                                    </p:set>
                                    <p:animEffect transition="in" filter="fade">
                                      <p:cBhvr>
                                        <p:cTn id="48" dur="500"/>
                                        <p:tgtEl>
                                          <p:spTgt spid="28"/>
                                        </p:tgtEl>
                                      </p:cBhvr>
                                    </p:animEffect>
                                  </p:childTnLst>
                                </p:cTn>
                              </p:par>
                              <p:par>
                                <p:cTn id="49" presetID="10" presetClass="entr" presetSubtype="0" fill="hold" nodeType="with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par>
                                <p:cTn id="52" presetID="10" presetClass="entr" presetSubtype="0" fill="hold" nodeType="withEffect">
                                  <p:stCondLst>
                                    <p:cond delay="0"/>
                                  </p:stCondLst>
                                  <p:childTnLst>
                                    <p:set>
                                      <p:cBhvr>
                                        <p:cTn id="53" dur="1" fill="hold">
                                          <p:stCondLst>
                                            <p:cond delay="0"/>
                                          </p:stCondLst>
                                        </p:cTn>
                                        <p:tgtEl>
                                          <p:spTgt spid="30"/>
                                        </p:tgtEl>
                                        <p:attrNameLst>
                                          <p:attrName>style.visibility</p:attrName>
                                        </p:attrNameLst>
                                      </p:cBhvr>
                                      <p:to>
                                        <p:strVal val="visible"/>
                                      </p:to>
                                    </p:set>
                                    <p:animEffect transition="in" filter="fade">
                                      <p:cBhvr>
                                        <p:cTn id="54" dur="500"/>
                                        <p:tgtEl>
                                          <p:spTgt spid="30"/>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31"/>
                                        </p:tgtEl>
                                        <p:attrNameLst>
                                          <p:attrName>style.visibility</p:attrName>
                                        </p:attrNameLst>
                                      </p:cBhvr>
                                      <p:to>
                                        <p:strVal val="visible"/>
                                      </p:to>
                                    </p:set>
                                    <p:animEffect transition="in" filter="fade">
                                      <p:cBhvr>
                                        <p:cTn id="57" dur="500"/>
                                        <p:tgtEl>
                                          <p:spTgt spid="31"/>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1" nodeType="clickEffect">
                                  <p:stCondLst>
                                    <p:cond delay="0"/>
                                  </p:stCondLst>
                                  <p:childTnLst>
                                    <p:set>
                                      <p:cBhvr>
                                        <p:cTn id="61" dur="1" fill="hold">
                                          <p:stCondLst>
                                            <p:cond delay="0"/>
                                          </p:stCondLst>
                                        </p:cTn>
                                        <p:tgtEl>
                                          <p:spTgt spid="33"/>
                                        </p:tgtEl>
                                        <p:attrNameLst>
                                          <p:attrName>style.visibility</p:attrName>
                                        </p:attrNameLst>
                                      </p:cBhvr>
                                      <p:to>
                                        <p:strVal val="visible"/>
                                      </p:to>
                                    </p:set>
                                    <p:animEffect transition="in" filter="fade">
                                      <p:cBhvr>
                                        <p:cTn id="62" dur="500"/>
                                        <p:tgtEl>
                                          <p:spTgt spid="33"/>
                                        </p:tgtEl>
                                      </p:cBhvr>
                                    </p:animEffect>
                                  </p:childTnLst>
                                </p:cTn>
                              </p:par>
                              <p:par>
                                <p:cTn id="63" presetID="10" presetClass="entr" presetSubtype="0" fill="hold" nodeType="withEffect">
                                  <p:stCondLst>
                                    <p:cond delay="0"/>
                                  </p:stCondLst>
                                  <p:childTnLst>
                                    <p:set>
                                      <p:cBhvr>
                                        <p:cTn id="64" dur="1" fill="hold">
                                          <p:stCondLst>
                                            <p:cond delay="0"/>
                                          </p:stCondLst>
                                        </p:cTn>
                                        <p:tgtEl>
                                          <p:spTgt spid="32"/>
                                        </p:tgtEl>
                                        <p:attrNameLst>
                                          <p:attrName>style.visibility</p:attrName>
                                        </p:attrNameLst>
                                      </p:cBhvr>
                                      <p:to>
                                        <p:strVal val="visible"/>
                                      </p:to>
                                    </p:set>
                                    <p:animEffect transition="in" filter="fade">
                                      <p:cBhvr>
                                        <p:cTn id="65" dur="500"/>
                                        <p:tgtEl>
                                          <p:spTgt spid="32"/>
                                        </p:tgtEl>
                                      </p:cBhvr>
                                    </p:animEffect>
                                  </p:childTnLst>
                                </p:cTn>
                              </p:par>
                              <p:par>
                                <p:cTn id="66" presetID="10" presetClass="entr" presetSubtype="0" fill="hold" nodeType="withEffect">
                                  <p:stCondLst>
                                    <p:cond delay="0"/>
                                  </p:stCondLst>
                                  <p:childTnLst>
                                    <p:set>
                                      <p:cBhvr>
                                        <p:cTn id="67" dur="1" fill="hold">
                                          <p:stCondLst>
                                            <p:cond delay="0"/>
                                          </p:stCondLst>
                                        </p:cTn>
                                        <p:tgtEl>
                                          <p:spTgt spid="34"/>
                                        </p:tgtEl>
                                        <p:attrNameLst>
                                          <p:attrName>style.visibility</p:attrName>
                                        </p:attrNameLst>
                                      </p:cBhvr>
                                      <p:to>
                                        <p:strVal val="visible"/>
                                      </p:to>
                                    </p:set>
                                    <p:animEffect transition="in" filter="fade">
                                      <p:cBhvr>
                                        <p:cTn id="68" dur="500"/>
                                        <p:tgtEl>
                                          <p:spTgt spid="34"/>
                                        </p:tgtEl>
                                      </p:cBhvr>
                                    </p:animEffect>
                                  </p:childTnLst>
                                </p:cTn>
                              </p:par>
                              <p:par>
                                <p:cTn id="69" presetID="10" presetClass="entr" presetSubtype="0" fill="hold" nodeType="withEffect">
                                  <p:stCondLst>
                                    <p:cond delay="0"/>
                                  </p:stCondLst>
                                  <p:childTnLst>
                                    <p:set>
                                      <p:cBhvr>
                                        <p:cTn id="70" dur="1" fill="hold">
                                          <p:stCondLst>
                                            <p:cond delay="0"/>
                                          </p:stCondLst>
                                        </p:cTn>
                                        <p:tgtEl>
                                          <p:spTgt spid="35"/>
                                        </p:tgtEl>
                                        <p:attrNameLst>
                                          <p:attrName>style.visibility</p:attrName>
                                        </p:attrNameLst>
                                      </p:cBhvr>
                                      <p:to>
                                        <p:strVal val="visible"/>
                                      </p:to>
                                    </p:set>
                                    <p:animEffect transition="in" filter="fade">
                                      <p:cBhvr>
                                        <p:cTn id="71" dur="500"/>
                                        <p:tgtEl>
                                          <p:spTgt spid="35"/>
                                        </p:tgtEl>
                                      </p:cBhvr>
                                    </p:animEffect>
                                  </p:childTnLst>
                                </p:cTn>
                              </p:par>
                            </p:childTnLst>
                          </p:cTn>
                        </p:par>
                      </p:childTnLst>
                    </p:cTn>
                  </p:par>
                  <p:par>
                    <p:cTn id="72" fill="hold">
                      <p:stCondLst>
                        <p:cond delay="indefinite"/>
                      </p:stCondLst>
                      <p:childTnLst>
                        <p:par>
                          <p:cTn id="73" fill="hold">
                            <p:stCondLst>
                              <p:cond delay="0"/>
                            </p:stCondLst>
                            <p:childTnLst>
                              <p:par>
                                <p:cTn id="74" presetID="42" presetClass="path" presetSubtype="0" accel="50000" decel="50000" fill="hold" nodeType="clickEffect">
                                  <p:stCondLst>
                                    <p:cond delay="0"/>
                                  </p:stCondLst>
                                  <p:childTnLst>
                                    <p:animMotion origin="layout" path="M 2.22222E-6 -7.40741E-7 L 2.22222E-6 -0.51366 " pathEditMode="relative" rAng="0" ptsTypes="AA">
                                      <p:cBhvr>
                                        <p:cTn id="75" dur="2000" fill="hold"/>
                                        <p:tgtEl>
                                          <p:spTgt spid="32"/>
                                        </p:tgtEl>
                                        <p:attrNameLst>
                                          <p:attrName>ppt_x</p:attrName>
                                          <p:attrName>ppt_y</p:attrName>
                                        </p:attrNameLst>
                                      </p:cBhvr>
                                      <p:rCtr x="0" y="-25694"/>
                                    </p:animMotion>
                                  </p:childTnLst>
                                </p:cTn>
                              </p:par>
                              <p:par>
                                <p:cTn id="76" presetID="42" presetClass="path" presetSubtype="0" accel="50000" decel="50000" fill="hold" nodeType="withEffect">
                                  <p:stCondLst>
                                    <p:cond delay="0"/>
                                  </p:stCondLst>
                                  <p:childTnLst>
                                    <p:animMotion origin="layout" path="M -1.11111E-6 -7.40741E-7 L -1.11111E-6 -0.51366 " pathEditMode="relative" rAng="0" ptsTypes="AA">
                                      <p:cBhvr>
                                        <p:cTn id="77" dur="2000" fill="hold"/>
                                        <p:tgtEl>
                                          <p:spTgt spid="34"/>
                                        </p:tgtEl>
                                        <p:attrNameLst>
                                          <p:attrName>ppt_x</p:attrName>
                                          <p:attrName>ppt_y</p:attrName>
                                        </p:attrNameLst>
                                      </p:cBhvr>
                                      <p:rCtr x="0" y="-25694"/>
                                    </p:animMotion>
                                  </p:childTnLst>
                                </p:cTn>
                              </p:par>
                              <p:par>
                                <p:cTn id="78" presetID="42" presetClass="path" presetSubtype="0" accel="50000" decel="50000" fill="hold" nodeType="withEffect">
                                  <p:stCondLst>
                                    <p:cond delay="0"/>
                                  </p:stCondLst>
                                  <p:childTnLst>
                                    <p:animMotion origin="layout" path="M -4.44444E-6 -3.7037E-7 L -4.44444E-6 -0.51204 " pathEditMode="relative" rAng="0" ptsTypes="AA">
                                      <p:cBhvr>
                                        <p:cTn id="79" dur="2000" fill="hold"/>
                                        <p:tgtEl>
                                          <p:spTgt spid="35"/>
                                        </p:tgtEl>
                                        <p:attrNameLst>
                                          <p:attrName>ppt_x</p:attrName>
                                          <p:attrName>ppt_y</p:attrName>
                                        </p:attrNameLst>
                                      </p:cBhvr>
                                      <p:rCtr x="0" y="-2560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31" grpId="0"/>
      <p:bldP spid="3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kstvak 10"/>
          <p:cNvSpPr txBox="1"/>
          <p:nvPr/>
        </p:nvSpPr>
        <p:spPr>
          <a:xfrm>
            <a:off x="2258968" y="334869"/>
            <a:ext cx="4957255" cy="707886"/>
          </a:xfrm>
          <a:prstGeom prst="rect">
            <a:avLst/>
          </a:prstGeom>
          <a:noFill/>
        </p:spPr>
        <p:txBody>
          <a:bodyPr wrap="none" rtlCol="0">
            <a:spAutoFit/>
          </a:bodyPr>
          <a:lstStyle/>
          <a:p>
            <a:r>
              <a:rPr lang="en-US" sz="4000" b="1" dirty="0" smtClean="0">
                <a:latin typeface="Myriad Pro" panose="020B0503030403020204" pitchFamily="34" charset="0"/>
              </a:rPr>
              <a:t>The day of reckoning</a:t>
            </a:r>
            <a:endParaRPr lang="nl-BE" sz="4000" b="1" dirty="0">
              <a:latin typeface="Myriad Pro" panose="020B0503030403020204" pitchFamily="34" charset="0"/>
            </a:endParaRPr>
          </a:p>
        </p:txBody>
      </p:sp>
      <p:sp>
        <p:nvSpPr>
          <p:cNvPr id="5" name="Tekstvak 4"/>
          <p:cNvSpPr txBox="1"/>
          <p:nvPr/>
        </p:nvSpPr>
        <p:spPr>
          <a:xfrm>
            <a:off x="390656" y="1187180"/>
            <a:ext cx="7737343" cy="1815882"/>
          </a:xfrm>
          <a:prstGeom prst="rect">
            <a:avLst/>
          </a:prstGeom>
          <a:noFill/>
        </p:spPr>
        <p:txBody>
          <a:bodyPr wrap="square" rtlCol="0">
            <a:spAutoFit/>
          </a:bodyPr>
          <a:lstStyle/>
          <a:p>
            <a:r>
              <a:rPr lang="en-US" sz="2800" b="1" dirty="0" smtClean="0">
                <a:latin typeface="Myriad Pro" panose="020B0503030403020204" pitchFamily="34" charset="0"/>
              </a:rPr>
              <a:t>Schedule:</a:t>
            </a:r>
          </a:p>
          <a:p>
            <a:r>
              <a:rPr lang="en-US" sz="2800" b="1" dirty="0" smtClean="0">
                <a:solidFill>
                  <a:schemeClr val="accent1">
                    <a:lumMod val="75000"/>
                  </a:schemeClr>
                </a:solidFill>
                <a:latin typeface="Myriad Pro" panose="020B0503030403020204" pitchFamily="34" charset="0"/>
              </a:rPr>
              <a:t>	</a:t>
            </a:r>
            <a:r>
              <a:rPr lang="en-US" sz="2800" b="1" dirty="0" smtClean="0">
                <a:solidFill>
                  <a:schemeClr val="accent1">
                    <a:lumMod val="50000"/>
                  </a:schemeClr>
                </a:solidFill>
                <a:latin typeface="Myriad Pro" panose="020B0503030403020204" pitchFamily="34" charset="0"/>
              </a:rPr>
              <a:t>9:00 - 9:30 </a:t>
            </a:r>
            <a:r>
              <a:rPr lang="en-US" sz="2800" b="1" dirty="0" smtClean="0">
                <a:solidFill>
                  <a:schemeClr val="accent1">
                    <a:lumMod val="75000"/>
                  </a:schemeClr>
                </a:solidFill>
                <a:latin typeface="Myriad Pro" panose="020B0503030403020204" pitchFamily="34" charset="0"/>
              </a:rPr>
              <a:t>Submit calculations </a:t>
            </a:r>
          </a:p>
          <a:p>
            <a:r>
              <a:rPr lang="en-US" sz="2800" b="1" dirty="0">
                <a:solidFill>
                  <a:schemeClr val="accent1">
                    <a:lumMod val="75000"/>
                  </a:schemeClr>
                </a:solidFill>
                <a:latin typeface="Myriad Pro" panose="020B0503030403020204" pitchFamily="34" charset="0"/>
              </a:rPr>
              <a:t>	</a:t>
            </a:r>
            <a:r>
              <a:rPr lang="en-US" sz="2800" b="1" dirty="0" smtClean="0">
                <a:solidFill>
                  <a:schemeClr val="accent1">
                    <a:lumMod val="50000"/>
                  </a:schemeClr>
                </a:solidFill>
                <a:latin typeface="Myriad Pro" panose="020B0503030403020204" pitchFamily="34" charset="0"/>
              </a:rPr>
              <a:t>9:30-17:30</a:t>
            </a:r>
            <a:r>
              <a:rPr lang="en-US" sz="2800" b="1" dirty="0" smtClean="0">
                <a:solidFill>
                  <a:schemeClr val="accent1">
                    <a:lumMod val="75000"/>
                  </a:schemeClr>
                </a:solidFill>
                <a:latin typeface="Myriad Pro" panose="020B0503030403020204" pitchFamily="34" charset="0"/>
              </a:rPr>
              <a:t> Read  </a:t>
            </a:r>
            <a:r>
              <a:rPr lang="en-US" sz="2800" b="1" i="1" dirty="0" smtClean="0">
                <a:solidFill>
                  <a:schemeClr val="accent1">
                    <a:lumMod val="75000"/>
                  </a:schemeClr>
                </a:solidFill>
                <a:latin typeface="Myriad Pro" panose="020B0503030403020204" pitchFamily="34" charset="0"/>
              </a:rPr>
              <a:t>“An Awesome review” </a:t>
            </a:r>
            <a:r>
              <a:rPr lang="en-US" sz="2800" b="1" dirty="0" smtClean="0">
                <a:solidFill>
                  <a:schemeClr val="accent1">
                    <a:lumMod val="75000"/>
                  </a:schemeClr>
                </a:solidFill>
                <a:latin typeface="Myriad Pro" panose="020B0503030403020204" pitchFamily="34" charset="0"/>
              </a:rPr>
              <a:t>		written by </a:t>
            </a:r>
            <a:r>
              <a:rPr lang="en-US" sz="2800" b="1" i="1" dirty="0" smtClean="0">
                <a:solidFill>
                  <a:schemeClr val="accent1">
                    <a:lumMod val="75000"/>
                  </a:schemeClr>
                </a:solidFill>
                <a:latin typeface="Myriad Pro" panose="020B0503030403020204" pitchFamily="34" charset="0"/>
              </a:rPr>
              <a:t>“Some </a:t>
            </a:r>
            <a:r>
              <a:rPr lang="en-US" sz="2800" b="1" i="1" dirty="0">
                <a:solidFill>
                  <a:schemeClr val="accent1">
                    <a:lumMod val="75000"/>
                  </a:schemeClr>
                </a:solidFill>
                <a:latin typeface="Myriad Pro" panose="020B0503030403020204" pitchFamily="34" charset="0"/>
              </a:rPr>
              <a:t>V</a:t>
            </a:r>
            <a:r>
              <a:rPr lang="en-US" sz="2800" b="1" i="1" dirty="0" smtClean="0">
                <a:solidFill>
                  <a:schemeClr val="accent1">
                    <a:lumMod val="75000"/>
                  </a:schemeClr>
                </a:solidFill>
                <a:latin typeface="Myriad Pro" panose="020B0503030403020204" pitchFamily="34" charset="0"/>
              </a:rPr>
              <a:t>ery </a:t>
            </a:r>
            <a:r>
              <a:rPr lang="en-US" sz="2800" b="1" i="1" dirty="0">
                <a:solidFill>
                  <a:schemeClr val="accent1">
                    <a:lumMod val="75000"/>
                  </a:schemeClr>
                </a:solidFill>
                <a:latin typeface="Myriad Pro" panose="020B0503030403020204" pitchFamily="34" charset="0"/>
              </a:rPr>
              <a:t>I</a:t>
            </a:r>
            <a:r>
              <a:rPr lang="en-US" sz="2800" b="1" i="1" dirty="0" smtClean="0">
                <a:solidFill>
                  <a:schemeClr val="accent1">
                    <a:lumMod val="75000"/>
                  </a:schemeClr>
                </a:solidFill>
                <a:latin typeface="Myriad Pro" panose="020B0503030403020204" pitchFamily="34" charset="0"/>
              </a:rPr>
              <a:t>ntelligent </a:t>
            </a:r>
            <a:r>
              <a:rPr lang="en-US" sz="2800" b="1" i="1" dirty="0">
                <a:solidFill>
                  <a:schemeClr val="accent1">
                    <a:lumMod val="75000"/>
                  </a:schemeClr>
                </a:solidFill>
                <a:latin typeface="Myriad Pro" panose="020B0503030403020204" pitchFamily="34" charset="0"/>
              </a:rPr>
              <a:t>P</a:t>
            </a:r>
            <a:r>
              <a:rPr lang="en-US" sz="2800" b="1" i="1" dirty="0" smtClean="0">
                <a:solidFill>
                  <a:schemeClr val="accent1">
                    <a:lumMod val="75000"/>
                  </a:schemeClr>
                </a:solidFill>
                <a:latin typeface="Myriad Pro" panose="020B0503030403020204" pitchFamily="34" charset="0"/>
              </a:rPr>
              <a:t>eople” </a:t>
            </a:r>
            <a:endParaRPr lang="nl-BE" sz="2800" b="1" i="1" dirty="0">
              <a:solidFill>
                <a:schemeClr val="accent1">
                  <a:lumMod val="75000"/>
                </a:schemeClr>
              </a:solidFill>
              <a:latin typeface="Myriad Pro" panose="020B0503030403020204" pitchFamily="34" charset="0"/>
            </a:endParaRPr>
          </a:p>
        </p:txBody>
      </p:sp>
      <p:sp>
        <p:nvSpPr>
          <p:cNvPr id="2" name="Rechthoek 1"/>
          <p:cNvSpPr/>
          <p:nvPr/>
        </p:nvSpPr>
        <p:spPr>
          <a:xfrm>
            <a:off x="1320799" y="1659466"/>
            <a:ext cx="4967112" cy="440267"/>
          </a:xfrm>
          <a:prstGeom prst="rect">
            <a:avLst/>
          </a:prstGeom>
          <a:noFill/>
          <a:ln w="381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nl-BE"/>
          </a:p>
        </p:txBody>
      </p:sp>
    </p:spTree>
    <p:extLst>
      <p:ext uri="{BB962C8B-B14F-4D97-AF65-F5344CB8AC3E}">
        <p14:creationId xmlns:p14="http://schemas.microsoft.com/office/powerpoint/2010/main" val="360436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305335" y="355084"/>
            <a:ext cx="8637236" cy="707886"/>
          </a:xfrm>
          <a:prstGeom prst="rect">
            <a:avLst/>
          </a:prstGeom>
        </p:spPr>
        <p:txBody>
          <a:bodyPr wrap="none">
            <a:spAutoFit/>
          </a:bodyPr>
          <a:lstStyle/>
          <a:p>
            <a:r>
              <a:rPr lang="en-US" sz="4000" b="1" dirty="0" smtClean="0">
                <a:latin typeface="Myriad Pro" panose="020B0503030403020204" pitchFamily="34" charset="0"/>
              </a:rPr>
              <a:t>Case </a:t>
            </a:r>
            <a:r>
              <a:rPr lang="en-US" sz="4000" b="1" dirty="0" smtClean="0">
                <a:latin typeface="Myriad Pro" panose="020B0503030403020204" pitchFamily="34" charset="0"/>
              </a:rPr>
              <a:t>5: </a:t>
            </a:r>
            <a:r>
              <a:rPr lang="en-US" sz="4000" b="1" dirty="0" smtClean="0">
                <a:latin typeface="Myriad Pro" panose="020B0503030403020204" pitchFamily="34" charset="0"/>
              </a:rPr>
              <a:t>external queue (+error fixing)</a:t>
            </a:r>
            <a:endParaRPr lang="nl-BE" sz="4000" b="1" dirty="0">
              <a:latin typeface="Myriad Pro" panose="020B0503030403020204" pitchFamily="34" charset="0"/>
            </a:endParaRPr>
          </a:p>
        </p:txBody>
      </p:sp>
      <p:pic>
        <p:nvPicPr>
          <p:cNvPr id="5" name="Picture 2" descr="http://physics.epotentia.com/queue/images/muk.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257670" y="1863718"/>
            <a:ext cx="848538" cy="84854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http://physics.epotentia.com/queue/images/raichu.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700326" y="1752264"/>
            <a:ext cx="848538" cy="84854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 descr="http://physics.epotentia.com/queue/images/phanpy.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125836" y="1839343"/>
            <a:ext cx="849160" cy="84916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http://physics.epotentia.com/queue/images/golett.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831538" y="1815591"/>
            <a:ext cx="1011624" cy="89666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http://physics.epotentia.com/queue/images/delcatty.gif"/>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2533699" y="1716849"/>
            <a:ext cx="883953" cy="883956"/>
          </a:xfrm>
          <a:prstGeom prst="rect">
            <a:avLst/>
          </a:prstGeom>
          <a:noFill/>
          <a:extLst>
            <a:ext uri="{909E8E84-426E-40DD-AFC4-6F175D3DCCD1}">
              <a14:hiddenFill xmlns:a14="http://schemas.microsoft.com/office/drawing/2010/main">
                <a:solidFill>
                  <a:srgbClr val="FFFFFF"/>
                </a:solidFill>
              </a14:hiddenFill>
            </a:ext>
          </a:extLst>
        </p:spPr>
      </p:pic>
      <p:sp>
        <p:nvSpPr>
          <p:cNvPr id="11" name="Tekstvak 10"/>
          <p:cNvSpPr txBox="1"/>
          <p:nvPr/>
        </p:nvSpPr>
        <p:spPr>
          <a:xfrm>
            <a:off x="412474" y="2077585"/>
            <a:ext cx="1838552" cy="523220"/>
          </a:xfrm>
          <a:prstGeom prst="rect">
            <a:avLst/>
          </a:prstGeom>
          <a:noFill/>
        </p:spPr>
        <p:txBody>
          <a:bodyPr wrap="square" rtlCol="0">
            <a:spAutoFit/>
          </a:bodyPr>
          <a:lstStyle/>
          <a:p>
            <a:r>
              <a:rPr lang="en-US" sz="2800" b="1" dirty="0" smtClean="0">
                <a:latin typeface="Myriad Pro" panose="020B0503030403020204" pitchFamily="34" charset="0"/>
              </a:rPr>
              <a:t>Clusters</a:t>
            </a:r>
          </a:p>
        </p:txBody>
      </p:sp>
      <p:pic>
        <p:nvPicPr>
          <p:cNvPr id="11266"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73724"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776986"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080248"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18490"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21752"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25014"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25836"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29098"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32360"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58209"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61471"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864733" y="2799616"/>
            <a:ext cx="323850" cy="323850"/>
          </a:xfrm>
          <a:prstGeom prst="rect">
            <a:avLst/>
          </a:prstGeom>
          <a:noFill/>
          <a:extLst>
            <a:ext uri="{909E8E84-426E-40DD-AFC4-6F175D3DCCD1}">
              <a14:hiddenFill xmlns:a14="http://schemas.microsoft.com/office/drawing/2010/main">
                <a:solidFill>
                  <a:srgbClr val="FFFFFF"/>
                </a:solidFill>
              </a14:hiddenFill>
            </a:ext>
          </a:extLst>
        </p:spPr>
      </p:pic>
      <p:sp>
        <p:nvSpPr>
          <p:cNvPr id="31" name="Tekstvak 30"/>
          <p:cNvSpPr txBox="1"/>
          <p:nvPr/>
        </p:nvSpPr>
        <p:spPr>
          <a:xfrm>
            <a:off x="412473" y="2657565"/>
            <a:ext cx="1454427" cy="523220"/>
          </a:xfrm>
          <a:prstGeom prst="rect">
            <a:avLst/>
          </a:prstGeom>
          <a:noFill/>
        </p:spPr>
        <p:txBody>
          <a:bodyPr wrap="square" rtlCol="0">
            <a:spAutoFit/>
          </a:bodyPr>
          <a:lstStyle/>
          <a:p>
            <a:r>
              <a:rPr lang="en-US" sz="2800" b="1" dirty="0" smtClean="0">
                <a:latin typeface="Myriad Pro" panose="020B0503030403020204" pitchFamily="34" charset="0"/>
              </a:rPr>
              <a:t>Queue</a:t>
            </a:r>
          </a:p>
        </p:txBody>
      </p:sp>
      <p:pic>
        <p:nvPicPr>
          <p:cNvPr id="32" name="Picture 2" descr="https://cdn2.iconfinder.com/data/icons/windows-8-metro-style/128/calculator.png"/>
          <p:cNvPicPr>
            <a:picLocks noChangeAspect="1" noChangeArrowheads="1"/>
          </p:cNvPicPr>
          <p:nvPr/>
        </p:nvPicPr>
        <p:blipFill>
          <a:blip r:embed="rId7"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797775" y="6332736"/>
            <a:ext cx="323850" cy="323850"/>
          </a:xfrm>
          <a:prstGeom prst="rect">
            <a:avLst/>
          </a:prstGeom>
          <a:noFill/>
          <a:extLst>
            <a:ext uri="{909E8E84-426E-40DD-AFC4-6F175D3DCCD1}">
              <a14:hiddenFill xmlns:a14="http://schemas.microsoft.com/office/drawing/2010/main">
                <a:solidFill>
                  <a:srgbClr val="FFFFFF"/>
                </a:solidFill>
              </a14:hiddenFill>
            </a:ext>
          </a:extLst>
        </p:spPr>
      </p:pic>
      <p:sp>
        <p:nvSpPr>
          <p:cNvPr id="33" name="Tekstvak 32"/>
          <p:cNvSpPr txBox="1"/>
          <p:nvPr/>
        </p:nvSpPr>
        <p:spPr>
          <a:xfrm>
            <a:off x="305335" y="6171466"/>
            <a:ext cx="2405825" cy="523220"/>
          </a:xfrm>
          <a:prstGeom prst="rect">
            <a:avLst/>
          </a:prstGeom>
          <a:noFill/>
        </p:spPr>
        <p:txBody>
          <a:bodyPr wrap="square" rtlCol="0">
            <a:spAutoFit/>
          </a:bodyPr>
          <a:lstStyle/>
          <a:p>
            <a:r>
              <a:rPr lang="en-US" sz="2800" b="1" dirty="0" smtClean="0">
                <a:latin typeface="Myriad Pro" panose="020B0503030403020204" pitchFamily="34" charset="0"/>
              </a:rPr>
              <a:t>Your “queue”</a:t>
            </a:r>
          </a:p>
        </p:txBody>
      </p:sp>
      <p:pic>
        <p:nvPicPr>
          <p:cNvPr id="34" name="Picture 2" descr="https://cdn2.iconfinder.com/data/icons/windows-8-metro-style/128/calculator.png"/>
          <p:cNvPicPr>
            <a:picLocks noChangeAspect="1" noChangeArrowheads="1"/>
          </p:cNvPicPr>
          <p:nvPr/>
        </p:nvPicPr>
        <p:blipFill>
          <a:blip r:embed="rId7"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02575" y="633273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https://cdn2.iconfinder.com/data/icons/windows-8-metro-style/128/calculator.png"/>
          <p:cNvPicPr>
            <a:picLocks noChangeAspect="1" noChangeArrowheads="1"/>
          </p:cNvPicPr>
          <p:nvPr/>
        </p:nvPicPr>
        <p:blipFill>
          <a:blip r:embed="rId7"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407375" y="6321822"/>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77384" y="2798882"/>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180646" y="2798882"/>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https://cdn2.iconfinder.com/data/icons/windows-8-metro-style/128/calculat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83908" y="2798882"/>
            <a:ext cx="323850" cy="323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6596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500"/>
                                        <p:tgtEl>
                                          <p:spTgt spid="36"/>
                                        </p:tgtEl>
                                      </p:cBhvr>
                                    </p:animEffect>
                                  </p:childTnLst>
                                </p:cTn>
                              </p:par>
                              <p:par>
                                <p:cTn id="8" presetID="10" presetClass="entr" presetSubtype="0" fill="hold" nodeType="withEffect">
                                  <p:stCondLst>
                                    <p:cond delay="0"/>
                                  </p:stCondLst>
                                  <p:childTnLst>
                                    <p:set>
                                      <p:cBhvr>
                                        <p:cTn id="9" dur="1" fill="hold">
                                          <p:stCondLst>
                                            <p:cond delay="0"/>
                                          </p:stCondLst>
                                        </p:cTn>
                                        <p:tgtEl>
                                          <p:spTgt spid="37"/>
                                        </p:tgtEl>
                                        <p:attrNameLst>
                                          <p:attrName>style.visibility</p:attrName>
                                        </p:attrNameLst>
                                      </p:cBhvr>
                                      <p:to>
                                        <p:strVal val="visible"/>
                                      </p:to>
                                    </p:set>
                                    <p:animEffect transition="in" filter="fade">
                                      <p:cBhvr>
                                        <p:cTn id="10" dur="500"/>
                                        <p:tgtEl>
                                          <p:spTgt spid="37"/>
                                        </p:tgtEl>
                                      </p:cBhvr>
                                    </p:animEffect>
                                  </p:childTnLst>
                                </p:cTn>
                              </p:par>
                              <p:par>
                                <p:cTn id="11" presetID="10" presetClass="entr" presetSubtype="0" fill="hold" nodeType="withEffect">
                                  <p:stCondLst>
                                    <p:cond delay="0"/>
                                  </p:stCondLst>
                                  <p:childTnLst>
                                    <p:set>
                                      <p:cBhvr>
                                        <p:cTn id="12" dur="1" fill="hold">
                                          <p:stCondLst>
                                            <p:cond delay="0"/>
                                          </p:stCondLst>
                                        </p:cTn>
                                        <p:tgtEl>
                                          <p:spTgt spid="38"/>
                                        </p:tgtEl>
                                        <p:attrNameLst>
                                          <p:attrName>style.visibility</p:attrName>
                                        </p:attrNameLst>
                                      </p:cBhvr>
                                      <p:to>
                                        <p:strVal val="visible"/>
                                      </p:to>
                                    </p:set>
                                    <p:animEffect transition="in" filter="fade">
                                      <p:cBhvr>
                                        <p:cTn id="13" dur="500"/>
                                        <p:tgtEl>
                                          <p:spTgt spid="38"/>
                                        </p:tgtEl>
                                      </p:cBhvr>
                                    </p:animEffect>
                                  </p:childTnLst>
                                </p:cTn>
                              </p:par>
                              <p:par>
                                <p:cTn id="14" presetID="10" presetClass="entr" presetSubtype="0" fill="hold" nodeType="with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fade">
                                      <p:cBhvr>
                                        <p:cTn id="16" dur="500"/>
                                        <p:tgtEl>
                                          <p:spTgt spid="32"/>
                                        </p:tgtEl>
                                      </p:cBhvr>
                                    </p:animEffect>
                                  </p:childTnLst>
                                </p:cTn>
                              </p:par>
                              <p:par>
                                <p:cTn id="17" presetID="10" presetClass="entr" presetSubtype="0" fill="hold" nodeType="withEffect">
                                  <p:stCondLst>
                                    <p:cond delay="0"/>
                                  </p:stCondLst>
                                  <p:childTnLst>
                                    <p:set>
                                      <p:cBhvr>
                                        <p:cTn id="18" dur="1" fill="hold">
                                          <p:stCondLst>
                                            <p:cond delay="0"/>
                                          </p:stCondLst>
                                        </p:cTn>
                                        <p:tgtEl>
                                          <p:spTgt spid="34"/>
                                        </p:tgtEl>
                                        <p:attrNameLst>
                                          <p:attrName>style.visibility</p:attrName>
                                        </p:attrNameLst>
                                      </p:cBhvr>
                                      <p:to>
                                        <p:strVal val="visible"/>
                                      </p:to>
                                    </p:set>
                                    <p:animEffect transition="in" filter="fade">
                                      <p:cBhvr>
                                        <p:cTn id="19" dur="500"/>
                                        <p:tgtEl>
                                          <p:spTgt spid="34"/>
                                        </p:tgtEl>
                                      </p:cBhvr>
                                    </p:animEffect>
                                  </p:childTnLst>
                                </p:cTn>
                              </p:par>
                              <p:par>
                                <p:cTn id="20" presetID="10" presetClass="entr" presetSubtype="0" fill="hold" nodeType="with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fade">
                                      <p:cBhvr>
                                        <p:cTn id="22" dur="500"/>
                                        <p:tgtEl>
                                          <p:spTgt spid="35"/>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nodeType="clickEffect">
                                  <p:stCondLst>
                                    <p:cond delay="0"/>
                                  </p:stCondLst>
                                  <p:childTnLst>
                                    <p:animMotion origin="layout" path="M 2.22222E-6 -3.7037E-7 L -0.32153 -0.46111 " pathEditMode="relative" rAng="0" ptsTypes="AA">
                                      <p:cBhvr>
                                        <p:cTn id="26" dur="2000" fill="hold"/>
                                        <p:tgtEl>
                                          <p:spTgt spid="35"/>
                                        </p:tgtEl>
                                        <p:attrNameLst>
                                          <p:attrName>ppt_x</p:attrName>
                                          <p:attrName>ppt_y</p:attrName>
                                        </p:attrNameLst>
                                      </p:cBhvr>
                                      <p:rCtr x="-16076" y="-23056"/>
                                    </p:animMotion>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500"/>
                                        <p:tgtEl>
                                          <p:spTgt spid="38"/>
                                        </p:tgtEl>
                                      </p:cBhvr>
                                    </p:animEffect>
                                    <p:set>
                                      <p:cBhvr>
                                        <p:cTn id="31" dur="1" fill="hold">
                                          <p:stCondLst>
                                            <p:cond delay="499"/>
                                          </p:stCondLst>
                                        </p:cTn>
                                        <p:tgtEl>
                                          <p:spTgt spid="38"/>
                                        </p:tgtEl>
                                        <p:attrNameLst>
                                          <p:attrName>style.visibility</p:attrName>
                                        </p:attrNameLst>
                                      </p:cBhvr>
                                      <p:to>
                                        <p:strVal val="hidden"/>
                                      </p:to>
                                    </p:set>
                                  </p:childTnLst>
                                </p:cTn>
                              </p:par>
                              <p:par>
                                <p:cTn id="32" presetID="10" presetClass="exit" presetSubtype="0" fill="hold" nodeType="withEffect">
                                  <p:stCondLst>
                                    <p:cond delay="100"/>
                                  </p:stCondLst>
                                  <p:childTnLst>
                                    <p:animEffect transition="out" filter="fade">
                                      <p:cBhvr>
                                        <p:cTn id="33" dur="500"/>
                                        <p:tgtEl>
                                          <p:spTgt spid="37"/>
                                        </p:tgtEl>
                                      </p:cBhvr>
                                    </p:animEffect>
                                    <p:set>
                                      <p:cBhvr>
                                        <p:cTn id="34" dur="1" fill="hold">
                                          <p:stCondLst>
                                            <p:cond delay="499"/>
                                          </p:stCondLst>
                                        </p:cTn>
                                        <p:tgtEl>
                                          <p:spTgt spid="3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2" descr="https://cdn2.iconfinder.com/data/icons/windows-8-metro-style/128/calculator.png"/>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84511" y="456113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2" descr="https://cdn2.iconfinder.com/data/icons/windows-8-metro-style/128/calculator.png"/>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84511" y="456113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2" descr="https://cdn2.iconfinder.com/data/icons/windows-8-metro-style/128/calculator.png"/>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85681" y="4535195"/>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2" descr="https://cdn2.iconfinder.com/data/icons/windows-8-metro-style/128/calculator.png"/>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65167" y="4587077"/>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2" descr="https://cdn2.iconfinder.com/data/icons/windows-8-metro-style/128/calculator.png"/>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75424" y="4587077"/>
            <a:ext cx="323850" cy="323850"/>
          </a:xfrm>
          <a:prstGeom prst="rect">
            <a:avLst/>
          </a:prstGeom>
          <a:noFill/>
          <a:extLst>
            <a:ext uri="{909E8E84-426E-40DD-AFC4-6F175D3DCCD1}">
              <a14:hiddenFill xmlns:a14="http://schemas.microsoft.com/office/drawing/2010/main">
                <a:solidFill>
                  <a:srgbClr val="FFFFFF"/>
                </a:solidFill>
              </a14:hiddenFill>
            </a:ext>
          </a:extLst>
        </p:spPr>
      </p:pic>
      <p:sp>
        <p:nvSpPr>
          <p:cNvPr id="4" name="Rechthoek 3"/>
          <p:cNvSpPr/>
          <p:nvPr/>
        </p:nvSpPr>
        <p:spPr>
          <a:xfrm>
            <a:off x="305335" y="355084"/>
            <a:ext cx="8637236" cy="707886"/>
          </a:xfrm>
          <a:prstGeom prst="rect">
            <a:avLst/>
          </a:prstGeom>
        </p:spPr>
        <p:txBody>
          <a:bodyPr wrap="none">
            <a:spAutoFit/>
          </a:bodyPr>
          <a:lstStyle/>
          <a:p>
            <a:r>
              <a:rPr lang="en-US" sz="4000" b="1" dirty="0" smtClean="0">
                <a:latin typeface="Myriad Pro" panose="020B0503030403020204" pitchFamily="34" charset="0"/>
              </a:rPr>
              <a:t>Case </a:t>
            </a:r>
            <a:r>
              <a:rPr lang="en-US" sz="4000" b="1" dirty="0" smtClean="0">
                <a:latin typeface="Myriad Pro" panose="020B0503030403020204" pitchFamily="34" charset="0"/>
              </a:rPr>
              <a:t>5: </a:t>
            </a:r>
            <a:r>
              <a:rPr lang="en-US" sz="4000" b="1" dirty="0" smtClean="0">
                <a:latin typeface="Myriad Pro" panose="020B0503030403020204" pitchFamily="34" charset="0"/>
              </a:rPr>
              <a:t>external queue (+error fixing)</a:t>
            </a:r>
            <a:endParaRPr lang="nl-BE" sz="4000" b="1" dirty="0">
              <a:latin typeface="Myriad Pro" panose="020B0503030403020204" pitchFamily="34" charset="0"/>
            </a:endParaRPr>
          </a:p>
        </p:txBody>
      </p:sp>
      <p:pic>
        <p:nvPicPr>
          <p:cNvPr id="5" name="Picture 2" descr="http://physics.epotentia.com/queue/images/muk.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57670" y="1863718"/>
            <a:ext cx="848538" cy="84854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http://physics.epotentia.com/queue/images/raichu.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700326" y="1752264"/>
            <a:ext cx="848538" cy="84854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 descr="http://physics.epotentia.com/queue/images/phanpy.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125836" y="1839343"/>
            <a:ext cx="849160" cy="84916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http://physics.epotentia.com/queue/images/golett.gif"/>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4831538" y="1815591"/>
            <a:ext cx="1011624" cy="89666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http://physics.epotentia.com/queue/images/delcatty.gif"/>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2533699" y="1716849"/>
            <a:ext cx="883953" cy="883956"/>
          </a:xfrm>
          <a:prstGeom prst="rect">
            <a:avLst/>
          </a:prstGeom>
          <a:noFill/>
          <a:extLst>
            <a:ext uri="{909E8E84-426E-40DD-AFC4-6F175D3DCCD1}">
              <a14:hiddenFill xmlns:a14="http://schemas.microsoft.com/office/drawing/2010/main">
                <a:solidFill>
                  <a:srgbClr val="FFFFFF"/>
                </a:solidFill>
              </a14:hiddenFill>
            </a:ext>
          </a:extLst>
        </p:spPr>
      </p:pic>
      <p:sp>
        <p:nvSpPr>
          <p:cNvPr id="11" name="Tekstvak 10"/>
          <p:cNvSpPr txBox="1"/>
          <p:nvPr/>
        </p:nvSpPr>
        <p:spPr>
          <a:xfrm>
            <a:off x="412474" y="2077585"/>
            <a:ext cx="1838552" cy="523220"/>
          </a:xfrm>
          <a:prstGeom prst="rect">
            <a:avLst/>
          </a:prstGeom>
          <a:noFill/>
        </p:spPr>
        <p:txBody>
          <a:bodyPr wrap="square" rtlCol="0">
            <a:spAutoFit/>
          </a:bodyPr>
          <a:lstStyle/>
          <a:p>
            <a:r>
              <a:rPr lang="en-US" sz="2800" b="1" dirty="0" smtClean="0">
                <a:latin typeface="Myriad Pro" panose="020B0503030403020204" pitchFamily="34" charset="0"/>
              </a:rPr>
              <a:t>Clusters</a:t>
            </a:r>
          </a:p>
        </p:txBody>
      </p:sp>
      <p:pic>
        <p:nvPicPr>
          <p:cNvPr id="11266"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73724"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6986"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80248"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18490"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21752"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5014"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25836"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29098"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32360"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58209"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61471" y="279961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64733" y="2799616"/>
            <a:ext cx="323850" cy="323850"/>
          </a:xfrm>
          <a:prstGeom prst="rect">
            <a:avLst/>
          </a:prstGeom>
          <a:noFill/>
          <a:extLst>
            <a:ext uri="{909E8E84-426E-40DD-AFC4-6F175D3DCCD1}">
              <a14:hiddenFill xmlns:a14="http://schemas.microsoft.com/office/drawing/2010/main">
                <a:solidFill>
                  <a:srgbClr val="FFFFFF"/>
                </a:solidFill>
              </a14:hiddenFill>
            </a:ext>
          </a:extLst>
        </p:spPr>
      </p:pic>
      <p:sp>
        <p:nvSpPr>
          <p:cNvPr id="31" name="Tekstvak 30"/>
          <p:cNvSpPr txBox="1"/>
          <p:nvPr/>
        </p:nvSpPr>
        <p:spPr>
          <a:xfrm>
            <a:off x="412473" y="2657565"/>
            <a:ext cx="1454427" cy="523220"/>
          </a:xfrm>
          <a:prstGeom prst="rect">
            <a:avLst/>
          </a:prstGeom>
          <a:noFill/>
        </p:spPr>
        <p:txBody>
          <a:bodyPr wrap="square" rtlCol="0">
            <a:spAutoFit/>
          </a:bodyPr>
          <a:lstStyle/>
          <a:p>
            <a:r>
              <a:rPr lang="en-US" sz="2800" b="1" dirty="0" smtClean="0">
                <a:latin typeface="Myriad Pro" panose="020B0503030403020204" pitchFamily="34" charset="0"/>
              </a:rPr>
              <a:t>Queue</a:t>
            </a:r>
          </a:p>
        </p:txBody>
      </p:sp>
      <p:pic>
        <p:nvPicPr>
          <p:cNvPr id="32" name="Picture 2" descr="https://cdn2.iconfinder.com/data/icons/windows-8-metro-style/128/calculator.png"/>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841317" y="6332736"/>
            <a:ext cx="323850" cy="323850"/>
          </a:xfrm>
          <a:prstGeom prst="rect">
            <a:avLst/>
          </a:prstGeom>
          <a:noFill/>
          <a:extLst>
            <a:ext uri="{909E8E84-426E-40DD-AFC4-6F175D3DCCD1}">
              <a14:hiddenFill xmlns:a14="http://schemas.microsoft.com/office/drawing/2010/main">
                <a:solidFill>
                  <a:srgbClr val="FFFFFF"/>
                </a:solidFill>
              </a14:hiddenFill>
            </a:ext>
          </a:extLst>
        </p:spPr>
      </p:pic>
      <p:sp>
        <p:nvSpPr>
          <p:cNvPr id="33" name="Tekstvak 32"/>
          <p:cNvSpPr txBox="1"/>
          <p:nvPr/>
        </p:nvSpPr>
        <p:spPr>
          <a:xfrm>
            <a:off x="305335" y="6171466"/>
            <a:ext cx="2405825" cy="523220"/>
          </a:xfrm>
          <a:prstGeom prst="rect">
            <a:avLst/>
          </a:prstGeom>
          <a:noFill/>
        </p:spPr>
        <p:txBody>
          <a:bodyPr wrap="square" rtlCol="0">
            <a:spAutoFit/>
          </a:bodyPr>
          <a:lstStyle/>
          <a:p>
            <a:r>
              <a:rPr lang="en-US" sz="2800" b="1" dirty="0" smtClean="0">
                <a:latin typeface="Myriad Pro" panose="020B0503030403020204" pitchFamily="34" charset="0"/>
              </a:rPr>
              <a:t>Your “queue”</a:t>
            </a:r>
          </a:p>
        </p:txBody>
      </p:sp>
      <p:pic>
        <p:nvPicPr>
          <p:cNvPr id="34" name="Picture 2" descr="https://cdn2.iconfinder.com/data/icons/windows-8-metro-style/128/calculator.png"/>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46117" y="633273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https://cdn2.iconfinder.com/data/icons/windows-8-metro-style/128/calculator.png"/>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457950" y="6332736"/>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77384" y="2798882"/>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80646" y="2798882"/>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https://cdn2.iconfinder.com/data/icons/windows-8-metro-style/128/calculat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83908" y="2798882"/>
            <a:ext cx="323850" cy="323850"/>
          </a:xfrm>
          <a:prstGeom prst="rect">
            <a:avLst/>
          </a:prstGeom>
          <a:noFill/>
          <a:extLst>
            <a:ext uri="{909E8E84-426E-40DD-AFC4-6F175D3DCCD1}">
              <a14:hiddenFill xmlns:a14="http://schemas.microsoft.com/office/drawing/2010/main">
                <a:solidFill>
                  <a:srgbClr val="FFFFFF"/>
                </a:solidFill>
              </a14:hiddenFill>
            </a:ext>
          </a:extLst>
        </p:spPr>
      </p:pic>
      <p:sp>
        <p:nvSpPr>
          <p:cNvPr id="39" name="Tekstvak 38"/>
          <p:cNvSpPr txBox="1"/>
          <p:nvPr/>
        </p:nvSpPr>
        <p:spPr>
          <a:xfrm>
            <a:off x="412473" y="4286454"/>
            <a:ext cx="1869188" cy="954107"/>
          </a:xfrm>
          <a:prstGeom prst="rect">
            <a:avLst/>
          </a:prstGeom>
          <a:noFill/>
        </p:spPr>
        <p:txBody>
          <a:bodyPr wrap="square" rtlCol="0">
            <a:spAutoFit/>
          </a:bodyPr>
          <a:lstStyle/>
          <a:p>
            <a:r>
              <a:rPr lang="en-US" sz="2800" b="1" dirty="0" smtClean="0">
                <a:latin typeface="Myriad Pro" panose="020B0503030403020204" pitchFamily="34" charset="0"/>
              </a:rPr>
              <a:t>Queue</a:t>
            </a:r>
          </a:p>
          <a:p>
            <a:r>
              <a:rPr lang="en-US" sz="2800" b="1" dirty="0" smtClean="0">
                <a:latin typeface="Myriad Pro" panose="020B0503030403020204" pitchFamily="34" charset="0"/>
              </a:rPr>
              <a:t>Manager</a:t>
            </a:r>
          </a:p>
        </p:txBody>
      </p:sp>
      <p:pic>
        <p:nvPicPr>
          <p:cNvPr id="19462" name="Picture 6" descr="http://blogwifi.fr/wp-content/uploads/2012/04/mysql_logo.pn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18720" t="11804" r="19565" b="11053"/>
          <a:stretch/>
        </p:blipFill>
        <p:spPr bwMode="auto">
          <a:xfrm>
            <a:off x="4729591" y="4075688"/>
            <a:ext cx="1215517" cy="1215517"/>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2" descr="https://cdn2.iconfinder.com/data/icons/windows-8-metro-style/128/calculator.png"/>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21514" y="3178564"/>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2" descr="https://cdn2.iconfinder.com/data/icons/windows-8-metro-style/128/calculator.png"/>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29694" y="2798882"/>
            <a:ext cx="323850" cy="323850"/>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2" descr="https://cdn2.iconfinder.com/data/icons/windows-8-metro-style/128/calculator.png"/>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29694" y="2798882"/>
            <a:ext cx="323850" cy="323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1442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par>
                                <p:cTn id="8" presetID="10" presetClass="entr" presetSubtype="0" fill="hold"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fade">
                                      <p:cBhvr>
                                        <p:cTn id="10" dur="500"/>
                                        <p:tgtEl>
                                          <p:spTgt spid="38"/>
                                        </p:tgtEl>
                                      </p:cBhvr>
                                    </p:animEffect>
                                  </p:childTnLst>
                                </p:cTn>
                              </p:par>
                              <p:par>
                                <p:cTn id="11" presetID="10" presetClass="entr" presetSubtype="0"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fade">
                                      <p:cBhvr>
                                        <p:cTn id="13" dur="500"/>
                                        <p:tgtEl>
                                          <p:spTgt spid="32"/>
                                        </p:tgtEl>
                                      </p:cBhvr>
                                    </p:animEffect>
                                  </p:childTnLst>
                                </p:cTn>
                              </p:par>
                              <p:par>
                                <p:cTn id="14" presetID="10" presetClass="entr" presetSubtype="0" fill="hold"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fade">
                                      <p:cBhvr>
                                        <p:cTn id="16" dur="500"/>
                                        <p:tgtEl>
                                          <p:spTgt spid="34"/>
                                        </p:tgtEl>
                                      </p:cBhvr>
                                    </p:animEffect>
                                  </p:childTnLst>
                                </p:cTn>
                              </p:par>
                              <p:par>
                                <p:cTn id="17" presetID="10" presetClass="entr" presetSubtype="0" fill="hold" nodeType="with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500"/>
                                        <p:tgtEl>
                                          <p:spTgt spid="3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9"/>
                                        </p:tgtEl>
                                        <p:attrNameLst>
                                          <p:attrName>style.visibility</p:attrName>
                                        </p:attrNameLst>
                                      </p:cBhvr>
                                      <p:to>
                                        <p:strVal val="visible"/>
                                      </p:to>
                                    </p:set>
                                    <p:animEffect transition="in" filter="fade">
                                      <p:cBhvr>
                                        <p:cTn id="24" dur="500"/>
                                        <p:tgtEl>
                                          <p:spTgt spid="39"/>
                                        </p:tgtEl>
                                      </p:cBhvr>
                                    </p:animEffect>
                                  </p:childTnLst>
                                </p:cTn>
                              </p:par>
                              <p:par>
                                <p:cTn id="25" presetID="10" presetClass="entr" presetSubtype="0" fill="hold" nodeType="withEffect">
                                  <p:stCondLst>
                                    <p:cond delay="0"/>
                                  </p:stCondLst>
                                  <p:childTnLst>
                                    <p:set>
                                      <p:cBhvr>
                                        <p:cTn id="26" dur="1" fill="hold">
                                          <p:stCondLst>
                                            <p:cond delay="0"/>
                                          </p:stCondLst>
                                        </p:cTn>
                                        <p:tgtEl>
                                          <p:spTgt spid="19462"/>
                                        </p:tgtEl>
                                        <p:attrNameLst>
                                          <p:attrName>style.visibility</p:attrName>
                                        </p:attrNameLst>
                                      </p:cBhvr>
                                      <p:to>
                                        <p:strVal val="visible"/>
                                      </p:to>
                                    </p:set>
                                    <p:animEffect transition="in" filter="fade">
                                      <p:cBhvr>
                                        <p:cTn id="27" dur="500"/>
                                        <p:tgtEl>
                                          <p:spTgt spid="19462"/>
                                        </p:tgtEl>
                                      </p:cBhvr>
                                    </p:animEffect>
                                  </p:childTnLst>
                                </p:cTn>
                              </p:par>
                              <p:par>
                                <p:cTn id="28" presetID="1" presetClass="entr" presetSubtype="0" fill="hold" nodeType="withEffect">
                                  <p:stCondLst>
                                    <p:cond delay="200"/>
                                  </p:stCondLst>
                                  <p:childTnLst>
                                    <p:set>
                                      <p:cBhvr>
                                        <p:cTn id="29" dur="1" fill="hold">
                                          <p:stCondLst>
                                            <p:cond delay="0"/>
                                          </p:stCondLst>
                                        </p:cTn>
                                        <p:tgtEl>
                                          <p:spTgt spid="40"/>
                                        </p:tgtEl>
                                        <p:attrNameLst>
                                          <p:attrName>style.visibility</p:attrName>
                                        </p:attrNameLst>
                                      </p:cBhvr>
                                      <p:to>
                                        <p:strVal val="visible"/>
                                      </p:to>
                                    </p:set>
                                  </p:childTnLst>
                                </p:cTn>
                              </p:par>
                              <p:par>
                                <p:cTn id="30" presetID="1" presetClass="entr" presetSubtype="0" fill="hold" nodeType="withEffect">
                                  <p:stCondLst>
                                    <p:cond delay="200"/>
                                  </p:stCondLst>
                                  <p:childTnLst>
                                    <p:set>
                                      <p:cBhvr>
                                        <p:cTn id="31" dur="1" fill="hold">
                                          <p:stCondLst>
                                            <p:cond delay="0"/>
                                          </p:stCondLst>
                                        </p:cTn>
                                        <p:tgtEl>
                                          <p:spTgt spid="41"/>
                                        </p:tgtEl>
                                        <p:attrNameLst>
                                          <p:attrName>style.visibility</p:attrName>
                                        </p:attrNameLst>
                                      </p:cBhvr>
                                      <p:to>
                                        <p:strVal val="visible"/>
                                      </p:to>
                                    </p:set>
                                  </p:childTnLst>
                                </p:cTn>
                              </p:par>
                              <p:par>
                                <p:cTn id="32" presetID="1" presetClass="entr" presetSubtype="0" fill="hold" nodeType="withEffect">
                                  <p:stCondLst>
                                    <p:cond delay="200"/>
                                  </p:stCondLst>
                                  <p:childTnLst>
                                    <p:set>
                                      <p:cBhvr>
                                        <p:cTn id="33" dur="1" fill="hold">
                                          <p:stCondLst>
                                            <p:cond delay="0"/>
                                          </p:stCondLst>
                                        </p:cTn>
                                        <p:tgtEl>
                                          <p:spTgt spid="42"/>
                                        </p:tgtEl>
                                        <p:attrNameLst>
                                          <p:attrName>style.visibility</p:attrName>
                                        </p:attrNameLst>
                                      </p:cBhvr>
                                      <p:to>
                                        <p:strVal val="visible"/>
                                      </p:to>
                                    </p:set>
                                  </p:childTnLst>
                                </p:cTn>
                              </p:par>
                              <p:par>
                                <p:cTn id="34" presetID="1" presetClass="entr" presetSubtype="0" fill="hold" nodeType="withEffect">
                                  <p:stCondLst>
                                    <p:cond delay="200"/>
                                  </p:stCondLst>
                                  <p:childTnLst>
                                    <p:set>
                                      <p:cBhvr>
                                        <p:cTn id="35" dur="1" fill="hold">
                                          <p:stCondLst>
                                            <p:cond delay="0"/>
                                          </p:stCondLst>
                                        </p:cTn>
                                        <p:tgtEl>
                                          <p:spTgt spid="44"/>
                                        </p:tgtEl>
                                        <p:attrNameLst>
                                          <p:attrName>style.visibility</p:attrName>
                                        </p:attrNameLst>
                                      </p:cBhvr>
                                      <p:to>
                                        <p:strVal val="visible"/>
                                      </p:to>
                                    </p:set>
                                  </p:childTnLst>
                                </p:cTn>
                              </p:par>
                              <p:par>
                                <p:cTn id="36" presetID="1" presetClass="entr" presetSubtype="0" fill="hold" nodeType="withEffect">
                                  <p:stCondLst>
                                    <p:cond delay="200"/>
                                  </p:stCondLst>
                                  <p:childTnLst>
                                    <p:set>
                                      <p:cBhvr>
                                        <p:cTn id="37" dur="1" fill="hold">
                                          <p:stCondLst>
                                            <p:cond delay="0"/>
                                          </p:stCondLst>
                                        </p:cTn>
                                        <p:tgtEl>
                                          <p:spTgt spid="4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42" presetClass="path" presetSubtype="0" accel="50000" decel="50000" fill="hold" nodeType="clickEffect">
                                  <p:stCondLst>
                                    <p:cond delay="0"/>
                                  </p:stCondLst>
                                  <p:childTnLst>
                                    <p:animMotion origin="layout" path="M -2.22222E-6 -7.40741E-7 L -2.22222E-6 -0.13032 " pathEditMode="relative" rAng="0" ptsTypes="AA">
                                      <p:cBhvr>
                                        <p:cTn id="41" dur="2000" fill="hold"/>
                                        <p:tgtEl>
                                          <p:spTgt spid="32"/>
                                        </p:tgtEl>
                                        <p:attrNameLst>
                                          <p:attrName>ppt_x</p:attrName>
                                          <p:attrName>ppt_y</p:attrName>
                                        </p:attrNameLst>
                                      </p:cBhvr>
                                      <p:rCtr x="0" y="-6528"/>
                                    </p:animMotion>
                                  </p:childTnLst>
                                </p:cTn>
                              </p:par>
                              <p:par>
                                <p:cTn id="42" presetID="42" presetClass="path" presetSubtype="0" accel="50000" decel="50000" fill="hold" nodeType="withEffect">
                                  <p:stCondLst>
                                    <p:cond delay="0"/>
                                  </p:stCondLst>
                                  <p:childTnLst>
                                    <p:animMotion origin="layout" path="M 4.44444E-6 -7.40741E-7 L 4.44444E-6 -0.13032 " pathEditMode="relative" rAng="0" ptsTypes="AA">
                                      <p:cBhvr>
                                        <p:cTn id="43" dur="2000" fill="hold"/>
                                        <p:tgtEl>
                                          <p:spTgt spid="34"/>
                                        </p:tgtEl>
                                        <p:attrNameLst>
                                          <p:attrName>ppt_x</p:attrName>
                                          <p:attrName>ppt_y</p:attrName>
                                        </p:attrNameLst>
                                      </p:cBhvr>
                                      <p:rCtr x="0" y="-6528"/>
                                    </p:animMotion>
                                  </p:childTnLst>
                                </p:cTn>
                              </p:par>
                              <p:par>
                                <p:cTn id="44" presetID="42" presetClass="path" presetSubtype="0" accel="50000" decel="50000" fill="hold" nodeType="withEffect">
                                  <p:stCondLst>
                                    <p:cond delay="0"/>
                                  </p:stCondLst>
                                  <p:childTnLst>
                                    <p:animMotion origin="layout" path="M -3.33333E-6 -7.40741E-7 L -3.33333E-6 -0.12986 " pathEditMode="relative" rAng="0" ptsTypes="AA">
                                      <p:cBhvr>
                                        <p:cTn id="45" dur="2000" fill="hold"/>
                                        <p:tgtEl>
                                          <p:spTgt spid="35"/>
                                        </p:tgtEl>
                                        <p:attrNameLst>
                                          <p:attrName>ppt_x</p:attrName>
                                          <p:attrName>ppt_y</p:attrName>
                                        </p:attrNameLst>
                                      </p:cBhvr>
                                      <p:rCtr x="0" y="-6505"/>
                                    </p:animMotion>
                                  </p:childTnLst>
                                </p:cTn>
                              </p:par>
                            </p:childTnLst>
                          </p:cTn>
                        </p:par>
                      </p:childTnLst>
                    </p:cTn>
                  </p:par>
                  <p:par>
                    <p:cTn id="46" fill="hold">
                      <p:stCondLst>
                        <p:cond delay="indefinite"/>
                      </p:stCondLst>
                      <p:childTnLst>
                        <p:par>
                          <p:cTn id="47" fill="hold">
                            <p:stCondLst>
                              <p:cond delay="0"/>
                            </p:stCondLst>
                            <p:childTnLst>
                              <p:par>
                                <p:cTn id="48" presetID="42" presetClass="path" presetSubtype="0" accel="50000" decel="50000" fill="hold" nodeType="clickEffect">
                                  <p:stCondLst>
                                    <p:cond delay="0"/>
                                  </p:stCondLst>
                                  <p:childTnLst>
                                    <p:animMotion origin="layout" path="M -0.00312 -0.01458 L -0.29531 -0.20347 " pathEditMode="relative" rAng="0" ptsTypes="AA">
                                      <p:cBhvr>
                                        <p:cTn id="49" dur="2000" fill="hold"/>
                                        <p:tgtEl>
                                          <p:spTgt spid="40"/>
                                        </p:tgtEl>
                                        <p:attrNameLst>
                                          <p:attrName>ppt_x</p:attrName>
                                          <p:attrName>ppt_y</p:attrName>
                                        </p:attrNameLst>
                                      </p:cBhvr>
                                      <p:rCtr x="-14618" y="-9444"/>
                                    </p:animMotion>
                                  </p:childTnLst>
                                </p:cTn>
                              </p:par>
                              <p:par>
                                <p:cTn id="50" presetID="42" presetClass="path" presetSubtype="0" accel="50000" decel="50000" fill="hold" nodeType="withEffect">
                                  <p:stCondLst>
                                    <p:cond delay="0"/>
                                  </p:stCondLst>
                                  <p:childTnLst>
                                    <p:animMotion origin="layout" path="M 1.11111E-6 -1.11111E-6 L -0.16927 -0.20347 " pathEditMode="relative" rAng="0" ptsTypes="AA">
                                      <p:cBhvr>
                                        <p:cTn id="51" dur="2000" fill="hold"/>
                                        <p:tgtEl>
                                          <p:spTgt spid="41"/>
                                        </p:tgtEl>
                                        <p:attrNameLst>
                                          <p:attrName>ppt_x</p:attrName>
                                          <p:attrName>ppt_y</p:attrName>
                                        </p:attrNameLst>
                                      </p:cBhvr>
                                      <p:rCtr x="-8472" y="-10185"/>
                                    </p:animMotion>
                                  </p:childTnLst>
                                </p:cTn>
                              </p:par>
                              <p:par>
                                <p:cTn id="52" presetID="42" presetClass="path" presetSubtype="0" accel="50000" decel="50000" fill="hold" nodeType="withEffect">
                                  <p:stCondLst>
                                    <p:cond delay="0"/>
                                  </p:stCondLst>
                                  <p:childTnLst>
                                    <p:animMotion origin="layout" path="M 4.16667E-6 -3.7037E-6 L -0.03403 -0.19722 " pathEditMode="relative" rAng="0" ptsTypes="AA">
                                      <p:cBhvr>
                                        <p:cTn id="53" dur="2000" fill="hold"/>
                                        <p:tgtEl>
                                          <p:spTgt spid="42"/>
                                        </p:tgtEl>
                                        <p:attrNameLst>
                                          <p:attrName>ppt_x</p:attrName>
                                          <p:attrName>ppt_y</p:attrName>
                                        </p:attrNameLst>
                                      </p:cBhvr>
                                      <p:rCtr x="-1701" y="-9861"/>
                                    </p:animMotion>
                                  </p:childTnLst>
                                </p:cTn>
                              </p:par>
                              <p:par>
                                <p:cTn id="54" presetID="42" presetClass="path" presetSubtype="0" accel="50000" decel="50000" fill="hold" nodeType="withEffect">
                                  <p:stCondLst>
                                    <p:cond delay="0"/>
                                  </p:stCondLst>
                                  <p:childTnLst>
                                    <p:animMotion origin="layout" path="M -2.22222E-6 2.59259E-6 L 0.10191 -0.20209 " pathEditMode="relative" rAng="0" ptsTypes="AA">
                                      <p:cBhvr>
                                        <p:cTn id="55" dur="2000" fill="hold"/>
                                        <p:tgtEl>
                                          <p:spTgt spid="44"/>
                                        </p:tgtEl>
                                        <p:attrNameLst>
                                          <p:attrName>ppt_x</p:attrName>
                                          <p:attrName>ppt_y</p:attrName>
                                        </p:attrNameLst>
                                      </p:cBhvr>
                                      <p:rCtr x="5087" y="-10116"/>
                                    </p:animMotion>
                                  </p:childTnLst>
                                </p:cTn>
                              </p:par>
                              <p:par>
                                <p:cTn id="56" presetID="42" presetClass="path" presetSubtype="0" accel="50000" decel="50000" fill="hold" nodeType="withEffect">
                                  <p:stCondLst>
                                    <p:cond delay="0"/>
                                  </p:stCondLst>
                                  <p:childTnLst>
                                    <p:animMotion origin="layout" path="M -2.22222E-6 2.59259E-6 L 0.22691 -0.20209 " pathEditMode="relative" rAng="0" ptsTypes="AA">
                                      <p:cBhvr>
                                        <p:cTn id="57" dur="2000" fill="hold"/>
                                        <p:tgtEl>
                                          <p:spTgt spid="43"/>
                                        </p:tgtEl>
                                        <p:attrNameLst>
                                          <p:attrName>ppt_x</p:attrName>
                                          <p:attrName>ppt_y</p:attrName>
                                        </p:attrNameLst>
                                      </p:cBhvr>
                                      <p:rCtr x="11337" y="-10116"/>
                                    </p:animMotion>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nodeType="clickEffect">
                                  <p:stCondLst>
                                    <p:cond delay="0"/>
                                  </p:stCondLst>
                                  <p:childTnLst>
                                    <p:animEffect transition="out" filter="fade">
                                      <p:cBhvr>
                                        <p:cTn id="61" dur="500"/>
                                        <p:tgtEl>
                                          <p:spTgt spid="25"/>
                                        </p:tgtEl>
                                      </p:cBhvr>
                                    </p:animEffect>
                                    <p:set>
                                      <p:cBhvr>
                                        <p:cTn id="62" dur="1" fill="hold">
                                          <p:stCondLst>
                                            <p:cond delay="499"/>
                                          </p:stCondLst>
                                        </p:cTn>
                                        <p:tgtEl>
                                          <p:spTgt spid="25"/>
                                        </p:tgtEl>
                                        <p:attrNameLst>
                                          <p:attrName>style.visibility</p:attrName>
                                        </p:attrNameLst>
                                      </p:cBhvr>
                                      <p:to>
                                        <p:strVal val="hidden"/>
                                      </p:to>
                                    </p:set>
                                  </p:childTnLst>
                                </p:cTn>
                              </p:par>
                              <p:par>
                                <p:cTn id="63" presetID="10" presetClass="exit" presetSubtype="0" fill="hold" nodeType="withEffect">
                                  <p:stCondLst>
                                    <p:cond delay="0"/>
                                  </p:stCondLst>
                                  <p:childTnLst>
                                    <p:animEffect transition="out" filter="fade">
                                      <p:cBhvr>
                                        <p:cTn id="64" dur="500"/>
                                        <p:tgtEl>
                                          <p:spTgt spid="26"/>
                                        </p:tgtEl>
                                      </p:cBhvr>
                                    </p:animEffect>
                                    <p:set>
                                      <p:cBhvr>
                                        <p:cTn id="65" dur="1" fill="hold">
                                          <p:stCondLst>
                                            <p:cond delay="499"/>
                                          </p:stCondLst>
                                        </p:cTn>
                                        <p:tgtEl>
                                          <p:spTgt spid="26"/>
                                        </p:tgtEl>
                                        <p:attrNameLst>
                                          <p:attrName>style.visibility</p:attrName>
                                        </p:attrNameLst>
                                      </p:cBhvr>
                                      <p:to>
                                        <p:strVal val="hidden"/>
                                      </p:to>
                                    </p:set>
                                  </p:childTnLst>
                                </p:cTn>
                              </p:par>
                              <p:par>
                                <p:cTn id="66" presetID="10" presetClass="exit" presetSubtype="0" fill="hold" nodeType="withEffect">
                                  <p:stCondLst>
                                    <p:cond delay="0"/>
                                  </p:stCondLst>
                                  <p:childTnLst>
                                    <p:animEffect transition="out" filter="fade">
                                      <p:cBhvr>
                                        <p:cTn id="67" dur="500"/>
                                        <p:tgtEl>
                                          <p:spTgt spid="27"/>
                                        </p:tgtEl>
                                      </p:cBhvr>
                                    </p:animEffect>
                                    <p:set>
                                      <p:cBhvr>
                                        <p:cTn id="68" dur="1" fill="hold">
                                          <p:stCondLst>
                                            <p:cond delay="499"/>
                                          </p:stCondLst>
                                        </p:cTn>
                                        <p:tgtEl>
                                          <p:spTgt spid="27"/>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45"/>
                                        </p:tgtEl>
                                        <p:attrNameLst>
                                          <p:attrName>style.visibility</p:attrName>
                                        </p:attrNameLst>
                                      </p:cBhvr>
                                      <p:to>
                                        <p:strVal val="visible"/>
                                      </p:to>
                                    </p:set>
                                  </p:childTnLst>
                                </p:cTn>
                              </p:par>
                              <p:par>
                                <p:cTn id="73" presetID="1" presetClass="exit" presetSubtype="0" fill="hold" nodeType="withEffect">
                                  <p:stCondLst>
                                    <p:cond delay="0"/>
                                  </p:stCondLst>
                                  <p:childTnLst>
                                    <p:set>
                                      <p:cBhvr>
                                        <p:cTn id="74" dur="1" fill="hold">
                                          <p:stCondLst>
                                            <p:cond delay="0"/>
                                          </p:stCondLst>
                                        </p:cTn>
                                        <p:tgtEl>
                                          <p:spTgt spid="45"/>
                                        </p:tgtEl>
                                        <p:attrNameLst>
                                          <p:attrName>style.visibility</p:attrName>
                                        </p:attrNameLst>
                                      </p:cBhvr>
                                      <p:to>
                                        <p:strVal val="hidden"/>
                                      </p:to>
                                    </p:set>
                                  </p:childTnLst>
                                </p:cTn>
                              </p:par>
                              <p:par>
                                <p:cTn id="75" presetID="1" presetClass="exit" presetSubtype="0" fill="hold" nodeType="withEffect">
                                  <p:stCondLst>
                                    <p:cond delay="0"/>
                                  </p:stCondLst>
                                  <p:childTnLst>
                                    <p:set>
                                      <p:cBhvr>
                                        <p:cTn id="76" dur="1" fill="hold">
                                          <p:stCondLst>
                                            <p:cond delay="0"/>
                                          </p:stCondLst>
                                        </p:cTn>
                                        <p:tgtEl>
                                          <p:spTgt spid="44"/>
                                        </p:tgtEl>
                                        <p:attrNameLst>
                                          <p:attrName>style.visibility</p:attrName>
                                        </p:attrNameLst>
                                      </p:cBhvr>
                                      <p:to>
                                        <p:strVal val="hidden"/>
                                      </p:to>
                                    </p:set>
                                  </p:childTnLst>
                                </p:cTn>
                              </p:par>
                              <p:par>
                                <p:cTn id="77" presetID="1" presetClass="entr" presetSubtype="0" fill="hold" nodeType="withEffect">
                                  <p:stCondLst>
                                    <p:cond delay="0"/>
                                  </p:stCondLst>
                                  <p:childTnLst>
                                    <p:set>
                                      <p:cBhvr>
                                        <p:cTn id="78" dur="1" fill="hold">
                                          <p:stCondLst>
                                            <p:cond delay="0"/>
                                          </p:stCondLst>
                                        </p:cTn>
                                        <p:tgtEl>
                                          <p:spTgt spid="4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42" presetClass="path" presetSubtype="0" accel="50000" decel="50000" fill="hold" nodeType="clickEffect">
                                  <p:stCondLst>
                                    <p:cond delay="0"/>
                                  </p:stCondLst>
                                  <p:childTnLst>
                                    <p:animMotion origin="layout" path="M -0.00104 -0.00371 L -2.77778E-6 -0.05834 " pathEditMode="relative" rAng="0" ptsTypes="AA">
                                      <p:cBhvr>
                                        <p:cTn id="82" dur="2000" fill="hold"/>
                                        <p:tgtEl>
                                          <p:spTgt spid="45"/>
                                        </p:tgtEl>
                                        <p:attrNameLst>
                                          <p:attrName>ppt_x</p:attrName>
                                          <p:attrName>ppt_y</p:attrName>
                                        </p:attrNameLst>
                                      </p:cBhvr>
                                      <p:rCtr x="52" y="-2731"/>
                                    </p:animMotion>
                                  </p:childTnLst>
                                </p:cTn>
                              </p:par>
                            </p:childTnLst>
                          </p:cTn>
                        </p:par>
                      </p:childTnLst>
                    </p:cTn>
                  </p:par>
                  <p:par>
                    <p:cTn id="83" fill="hold">
                      <p:stCondLst>
                        <p:cond delay="indefinite"/>
                      </p:stCondLst>
                      <p:childTnLst>
                        <p:par>
                          <p:cTn id="84" fill="hold">
                            <p:stCondLst>
                              <p:cond delay="0"/>
                            </p:stCondLst>
                            <p:childTnLst>
                              <p:par>
                                <p:cTn id="85" presetID="42" presetClass="path" presetSubtype="0" accel="50000" decel="50000" fill="hold" nodeType="clickEffect">
                                  <p:stCondLst>
                                    <p:cond delay="0"/>
                                  </p:stCondLst>
                                  <p:childTnLst>
                                    <p:animMotion origin="layout" path="M -2.77778E-6 2.96296E-6 L 0.0007 -0.05556 " pathEditMode="relative" rAng="0" ptsTypes="AA">
                                      <p:cBhvr>
                                        <p:cTn id="86" dur="2000" fill="hold"/>
                                        <p:tgtEl>
                                          <p:spTgt spid="45"/>
                                        </p:tgtEl>
                                        <p:attrNameLst>
                                          <p:attrName>ppt_x</p:attrName>
                                          <p:attrName>ppt_y</p:attrName>
                                        </p:attrNameLst>
                                      </p:cBhvr>
                                      <p:rCtr x="35" y="-2778"/>
                                    </p:animMotion>
                                  </p:childTnLst>
                                </p:cTn>
                              </p:par>
                              <p:par>
                                <p:cTn id="87" presetID="1" presetClass="exit" presetSubtype="0" fill="hold" nodeType="withEffect">
                                  <p:stCondLst>
                                    <p:cond delay="0"/>
                                  </p:stCondLst>
                                  <p:childTnLst>
                                    <p:set>
                                      <p:cBhvr>
                                        <p:cTn id="88" dur="1" fill="hold">
                                          <p:stCondLst>
                                            <p:cond delay="0"/>
                                          </p:stCondLst>
                                        </p:cTn>
                                        <p:tgtEl>
                                          <p:spTgt spid="45"/>
                                        </p:tgtEl>
                                        <p:attrNameLst>
                                          <p:attrName>style.visibility</p:attrName>
                                        </p:attrNameLst>
                                      </p:cBhvr>
                                      <p:to>
                                        <p:strVal val="hidden"/>
                                      </p:to>
                                    </p:set>
                                  </p:childTnLst>
                                </p:cTn>
                              </p:par>
                              <p:par>
                                <p:cTn id="89" presetID="10" presetClass="entr" presetSubtype="0" fill="hold" nodeType="withEffect">
                                  <p:stCondLst>
                                    <p:cond delay="0"/>
                                  </p:stCondLst>
                                  <p:childTnLst>
                                    <p:set>
                                      <p:cBhvr>
                                        <p:cTn id="90" dur="1" fill="hold">
                                          <p:stCondLst>
                                            <p:cond delay="0"/>
                                          </p:stCondLst>
                                        </p:cTn>
                                        <p:tgtEl>
                                          <p:spTgt spid="46"/>
                                        </p:tgtEl>
                                        <p:attrNameLst>
                                          <p:attrName>style.visibility</p:attrName>
                                        </p:attrNameLst>
                                      </p:cBhvr>
                                      <p:to>
                                        <p:strVal val="visible"/>
                                      </p:to>
                                    </p:set>
                                    <p:animEffect transition="in" filter="fade">
                                      <p:cBhvr>
                                        <p:cTn id="91" dur="500"/>
                                        <p:tgtEl>
                                          <p:spTgt spid="46"/>
                                        </p:tgtEl>
                                      </p:cBhvr>
                                    </p:animEffect>
                                  </p:childTnLst>
                                </p:cTn>
                              </p:par>
                              <p:par>
                                <p:cTn id="92" presetID="10" presetClass="exit" presetSubtype="0" fill="hold" nodeType="withEffect">
                                  <p:stCondLst>
                                    <p:cond delay="0"/>
                                  </p:stCondLst>
                                  <p:childTnLst>
                                    <p:animEffect transition="out" filter="fade">
                                      <p:cBhvr>
                                        <p:cTn id="93" dur="500"/>
                                        <p:tgtEl>
                                          <p:spTgt spid="35"/>
                                        </p:tgtEl>
                                      </p:cBhvr>
                                    </p:animEffect>
                                    <p:set>
                                      <p:cBhvr>
                                        <p:cTn id="94" dur="1" fill="hold">
                                          <p:stCondLst>
                                            <p:cond delay="499"/>
                                          </p:stCondLst>
                                        </p:cTn>
                                        <p:tgtEl>
                                          <p:spTgt spid="35"/>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10" presetClass="exit" presetSubtype="0" fill="hold" nodeType="clickEffect">
                                  <p:stCondLst>
                                    <p:cond delay="0"/>
                                  </p:stCondLst>
                                  <p:childTnLst>
                                    <p:animEffect transition="out" filter="fade">
                                      <p:cBhvr>
                                        <p:cTn id="98" dur="500"/>
                                        <p:tgtEl>
                                          <p:spTgt spid="46"/>
                                        </p:tgtEl>
                                      </p:cBhvr>
                                    </p:animEffect>
                                    <p:set>
                                      <p:cBhvr>
                                        <p:cTn id="99" dur="1" fill="hold">
                                          <p:stCondLst>
                                            <p:cond delay="499"/>
                                          </p:stCondLst>
                                        </p:cTn>
                                        <p:tgtEl>
                                          <p:spTgt spid="46"/>
                                        </p:tgtEl>
                                        <p:attrNameLst>
                                          <p:attrName>style.visibility</p:attrName>
                                        </p:attrNameLst>
                                      </p:cBhvr>
                                      <p:to>
                                        <p:strVal val="hidden"/>
                                      </p:to>
                                    </p:set>
                                  </p:childTnLst>
                                </p:cTn>
                              </p:par>
                              <p:par>
                                <p:cTn id="100" presetID="10" presetClass="entr" presetSubtype="0" fill="hold" nodeType="withEffect">
                                  <p:stCondLst>
                                    <p:cond delay="0"/>
                                  </p:stCondLst>
                                  <p:childTnLst>
                                    <p:set>
                                      <p:cBhvr>
                                        <p:cTn id="101" dur="1" fill="hold">
                                          <p:stCondLst>
                                            <p:cond delay="0"/>
                                          </p:stCondLst>
                                        </p:cTn>
                                        <p:tgtEl>
                                          <p:spTgt spid="35"/>
                                        </p:tgtEl>
                                        <p:attrNameLst>
                                          <p:attrName>style.visibility</p:attrName>
                                        </p:attrNameLst>
                                      </p:cBhvr>
                                      <p:to>
                                        <p:strVal val="visible"/>
                                      </p:to>
                                    </p:set>
                                    <p:animEffect transition="in" filter="fade">
                                      <p:cBhvr>
                                        <p:cTn id="102" dur="500"/>
                                        <p:tgtEl>
                                          <p:spTgt spid="35"/>
                                        </p:tgtEl>
                                      </p:cBhvr>
                                    </p:animEffect>
                                  </p:childTnLst>
                                </p:cTn>
                              </p:par>
                            </p:childTnLst>
                          </p:cTn>
                        </p:par>
                        <p:par>
                          <p:cTn id="103" fill="hold">
                            <p:stCondLst>
                              <p:cond delay="500"/>
                            </p:stCondLst>
                            <p:childTnLst>
                              <p:par>
                                <p:cTn id="104" presetID="10" presetClass="entr" presetSubtype="0" fill="hold" nodeType="afterEffect">
                                  <p:stCondLst>
                                    <p:cond delay="0"/>
                                  </p:stCondLst>
                                  <p:childTnLst>
                                    <p:set>
                                      <p:cBhvr>
                                        <p:cTn id="105" dur="1" fill="hold">
                                          <p:stCondLst>
                                            <p:cond delay="0"/>
                                          </p:stCondLst>
                                        </p:cTn>
                                        <p:tgtEl>
                                          <p:spTgt spid="47"/>
                                        </p:tgtEl>
                                        <p:attrNameLst>
                                          <p:attrName>style.visibility</p:attrName>
                                        </p:attrNameLst>
                                      </p:cBhvr>
                                      <p:to>
                                        <p:strVal val="visible"/>
                                      </p:to>
                                    </p:set>
                                    <p:animEffect transition="in" filter="fade">
                                      <p:cBhvr>
                                        <p:cTn id="106"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vak 17"/>
          <p:cNvSpPr txBox="1"/>
          <p:nvPr/>
        </p:nvSpPr>
        <p:spPr>
          <a:xfrm>
            <a:off x="1988035" y="233270"/>
            <a:ext cx="5964390" cy="707886"/>
          </a:xfrm>
          <a:prstGeom prst="rect">
            <a:avLst/>
          </a:prstGeom>
          <a:noFill/>
        </p:spPr>
        <p:txBody>
          <a:bodyPr wrap="none" rtlCol="0">
            <a:spAutoFit/>
          </a:bodyPr>
          <a:lstStyle/>
          <a:p>
            <a:r>
              <a:rPr lang="en-US" sz="4000" b="1" dirty="0" smtClean="0">
                <a:latin typeface="Cambria" panose="02040503050406030204" pitchFamily="18" charset="0"/>
              </a:rPr>
              <a:t>A very Awesome review</a:t>
            </a:r>
            <a:endParaRPr lang="nl-BE" sz="4000" b="1" dirty="0">
              <a:latin typeface="Cambria" panose="02040503050406030204" pitchFamily="18" charset="0"/>
            </a:endParaRPr>
          </a:p>
        </p:txBody>
      </p:sp>
      <p:sp>
        <p:nvSpPr>
          <p:cNvPr id="19" name="Tekstvak 18"/>
          <p:cNvSpPr txBox="1"/>
          <p:nvPr/>
        </p:nvSpPr>
        <p:spPr>
          <a:xfrm>
            <a:off x="4359126" y="941156"/>
            <a:ext cx="3431067" cy="400110"/>
          </a:xfrm>
          <a:prstGeom prst="rect">
            <a:avLst/>
          </a:prstGeom>
          <a:noFill/>
        </p:spPr>
        <p:txBody>
          <a:bodyPr wrap="none" rtlCol="0">
            <a:spAutoFit/>
          </a:bodyPr>
          <a:lstStyle/>
          <a:p>
            <a:r>
              <a:rPr lang="en-US" sz="2000" i="1" dirty="0" smtClean="0">
                <a:latin typeface="Cambria" panose="02040503050406030204" pitchFamily="18" charset="0"/>
              </a:rPr>
              <a:t>by</a:t>
            </a:r>
            <a:r>
              <a:rPr lang="en-US" sz="2000" b="1" i="1" dirty="0" smtClean="0">
                <a:latin typeface="Cambria" panose="02040503050406030204" pitchFamily="18" charset="0"/>
              </a:rPr>
              <a:t> Some Very Smart People</a:t>
            </a:r>
            <a:r>
              <a:rPr lang="en-US" sz="2000" b="1" dirty="0" smtClean="0">
                <a:latin typeface="Cambria" panose="02040503050406030204" pitchFamily="18" charset="0"/>
              </a:rPr>
              <a:t> *</a:t>
            </a:r>
            <a:endParaRPr lang="nl-BE" sz="2000" b="1" i="1" dirty="0">
              <a:latin typeface="Cambria" panose="02040503050406030204" pitchFamily="18" charset="0"/>
            </a:endParaRPr>
          </a:p>
        </p:txBody>
      </p:sp>
      <p:sp>
        <p:nvSpPr>
          <p:cNvPr id="20" name="Tekstvak 19"/>
          <p:cNvSpPr txBox="1"/>
          <p:nvPr/>
        </p:nvSpPr>
        <p:spPr>
          <a:xfrm>
            <a:off x="6022096" y="6410622"/>
            <a:ext cx="2836995" cy="338554"/>
          </a:xfrm>
          <a:prstGeom prst="rect">
            <a:avLst/>
          </a:prstGeom>
          <a:noFill/>
        </p:spPr>
        <p:txBody>
          <a:bodyPr wrap="none" rtlCol="0">
            <a:spAutoFit/>
          </a:bodyPr>
          <a:lstStyle/>
          <a:p>
            <a:r>
              <a:rPr lang="en-US" sz="1600" i="1" dirty="0" smtClean="0">
                <a:latin typeface="Cambria" panose="02040503050406030204" pitchFamily="18" charset="0"/>
              </a:rPr>
              <a:t>* Not the guys who scooped Jan</a:t>
            </a:r>
            <a:endParaRPr lang="nl-BE" sz="1600" i="1" dirty="0">
              <a:latin typeface="Cambria" panose="02040503050406030204" pitchFamily="18" charset="0"/>
            </a:endParaRPr>
          </a:p>
        </p:txBody>
      </p:sp>
      <p:sp>
        <p:nvSpPr>
          <p:cNvPr id="21" name="Tekstvak 20"/>
          <p:cNvSpPr txBox="1"/>
          <p:nvPr/>
        </p:nvSpPr>
        <p:spPr>
          <a:xfrm>
            <a:off x="164880" y="1887092"/>
            <a:ext cx="3921698" cy="4247317"/>
          </a:xfrm>
          <a:prstGeom prst="rect">
            <a:avLst/>
          </a:prstGeom>
          <a:noFill/>
        </p:spPr>
        <p:txBody>
          <a:bodyPr wrap="square" rtlCol="0">
            <a:spAutoFit/>
          </a:bodyPr>
          <a:lstStyle/>
          <a:p>
            <a:r>
              <a:rPr lang="en-US" i="1" dirty="0">
                <a:latin typeface="Cambria" panose="02040503050406030204" pitchFamily="18" charset="0"/>
              </a:rPr>
              <a:t> </a:t>
            </a:r>
            <a:r>
              <a:rPr lang="en-US" i="1" dirty="0" smtClean="0">
                <a:latin typeface="Cambria" panose="02040503050406030204" pitchFamily="18" charset="0"/>
              </a:rPr>
              <a:t>      Even in the first paragraph this text is sure to contain some very awesome information gathered from some similarly awesome sources. By reading this text you are certain to increase your insight in your </a:t>
            </a:r>
            <a:r>
              <a:rPr lang="en-US" i="1" dirty="0" err="1" smtClean="0">
                <a:latin typeface="Cambria" panose="02040503050406030204" pitchFamily="18" charset="0"/>
              </a:rPr>
              <a:t>undoubtably</a:t>
            </a:r>
            <a:r>
              <a:rPr lang="en-US" i="1" dirty="0" smtClean="0">
                <a:latin typeface="Cambria" panose="02040503050406030204" pitchFamily="18" charset="0"/>
              </a:rPr>
              <a:t> awesome research topic.</a:t>
            </a:r>
          </a:p>
          <a:p>
            <a:r>
              <a:rPr lang="en-US" i="1" dirty="0">
                <a:latin typeface="Cambria" panose="02040503050406030204" pitchFamily="18" charset="0"/>
              </a:rPr>
              <a:t> </a:t>
            </a:r>
            <a:r>
              <a:rPr lang="en-US" i="1" dirty="0" smtClean="0">
                <a:latin typeface="Cambria" panose="02040503050406030204" pitchFamily="18" charset="0"/>
              </a:rPr>
              <a:t>   Before we get to the awesome stuff there are however some slightly less awesome concepts we must introduce.</a:t>
            </a:r>
            <a:r>
              <a:rPr lang="nl-BE" i="1" dirty="0" smtClean="0">
                <a:latin typeface="Cambria" panose="02040503050406030204" pitchFamily="18" charset="0"/>
              </a:rPr>
              <a:t> </a:t>
            </a:r>
            <a:r>
              <a:rPr lang="nl-BE" i="1" dirty="0" err="1" smtClean="0">
                <a:latin typeface="Cambria" panose="02040503050406030204" pitchFamily="18" charset="0"/>
              </a:rPr>
              <a:t>This</a:t>
            </a:r>
            <a:r>
              <a:rPr lang="nl-BE" i="1" dirty="0" smtClean="0">
                <a:latin typeface="Cambria" panose="02040503050406030204" pitchFamily="18" charset="0"/>
              </a:rPr>
              <a:t>, </a:t>
            </a:r>
            <a:r>
              <a:rPr lang="nl-BE" i="1" dirty="0" err="1" smtClean="0">
                <a:latin typeface="Cambria" panose="02040503050406030204" pitchFamily="18" charset="0"/>
              </a:rPr>
              <a:t>amongst</a:t>
            </a:r>
            <a:r>
              <a:rPr lang="nl-BE" i="1" dirty="0" smtClean="0">
                <a:latin typeface="Cambria" panose="02040503050406030204" pitchFamily="18" charset="0"/>
              </a:rPr>
              <a:t> </a:t>
            </a:r>
            <a:r>
              <a:rPr lang="nl-BE" i="1" dirty="0" err="1" smtClean="0">
                <a:latin typeface="Cambria" panose="02040503050406030204" pitchFamily="18" charset="0"/>
              </a:rPr>
              <a:t>others</a:t>
            </a:r>
            <a:r>
              <a:rPr lang="nl-BE" i="1" dirty="0" smtClean="0">
                <a:latin typeface="Cambria" panose="02040503050406030204" pitchFamily="18" charset="0"/>
              </a:rPr>
              <a:t>, </a:t>
            </a:r>
            <a:r>
              <a:rPr lang="nl-BE" i="1" dirty="0" err="1" smtClean="0">
                <a:latin typeface="Cambria" panose="02040503050406030204" pitchFamily="18" charset="0"/>
              </a:rPr>
              <a:t>includes</a:t>
            </a:r>
            <a:r>
              <a:rPr lang="nl-BE" i="1" dirty="0" smtClean="0">
                <a:latin typeface="Cambria" panose="02040503050406030204" pitchFamily="18" charset="0"/>
              </a:rPr>
              <a:t> </a:t>
            </a:r>
            <a:r>
              <a:rPr lang="nl-BE" i="1" dirty="0" err="1" smtClean="0">
                <a:latin typeface="Cambria" panose="02040503050406030204" pitchFamily="18" charset="0"/>
              </a:rPr>
              <a:t>the</a:t>
            </a:r>
            <a:r>
              <a:rPr lang="nl-BE" i="1" dirty="0" smtClean="0">
                <a:latin typeface="Cambria" panose="02040503050406030204" pitchFamily="18" charset="0"/>
              </a:rPr>
              <a:t> </a:t>
            </a:r>
            <a:r>
              <a:rPr lang="nl-BE" i="1" dirty="0" err="1" smtClean="0">
                <a:latin typeface="Cambria" panose="02040503050406030204" pitchFamily="18" charset="0"/>
              </a:rPr>
              <a:t>degree</a:t>
            </a:r>
            <a:r>
              <a:rPr lang="nl-BE" i="1" dirty="0" smtClean="0">
                <a:latin typeface="Cambria" panose="02040503050406030204" pitchFamily="18" charset="0"/>
              </a:rPr>
              <a:t> of </a:t>
            </a:r>
            <a:r>
              <a:rPr lang="nl-BE" i="1" dirty="0" err="1" smtClean="0">
                <a:latin typeface="Cambria" panose="02040503050406030204" pitchFamily="18" charset="0"/>
              </a:rPr>
              <a:t>awesomeness</a:t>
            </a:r>
            <a:r>
              <a:rPr lang="nl-BE" i="1" dirty="0">
                <a:latin typeface="Cambria" panose="02040503050406030204" pitchFamily="18" charset="0"/>
              </a:rPr>
              <a:t> </a:t>
            </a:r>
            <a:r>
              <a:rPr lang="nl-BE" i="1" dirty="0" err="1" smtClean="0">
                <a:latin typeface="Cambria" panose="02040503050406030204" pitchFamily="18" charset="0"/>
              </a:rPr>
              <a:t>for</a:t>
            </a:r>
            <a:r>
              <a:rPr lang="nl-BE" i="1" dirty="0" smtClean="0">
                <a:latin typeface="Cambria" panose="02040503050406030204" pitchFamily="18" charset="0"/>
              </a:rPr>
              <a:t> a </a:t>
            </a:r>
            <a:r>
              <a:rPr lang="nl-BE" i="1" dirty="0" err="1" smtClean="0">
                <a:latin typeface="Cambria" panose="02040503050406030204" pitchFamily="18" charset="0"/>
              </a:rPr>
              <a:t>given</a:t>
            </a:r>
            <a:r>
              <a:rPr lang="nl-BE" i="1" dirty="0" smtClean="0">
                <a:latin typeface="Cambria" panose="02040503050406030204" pitchFamily="18" charset="0"/>
              </a:rPr>
              <a:t> </a:t>
            </a:r>
            <a:r>
              <a:rPr lang="nl-BE" i="1" dirty="0" err="1" smtClean="0">
                <a:latin typeface="Cambria" panose="02040503050406030204" pitchFamily="18" charset="0"/>
              </a:rPr>
              <a:t>article</a:t>
            </a:r>
            <a:r>
              <a:rPr lang="nl-BE" i="1" dirty="0">
                <a:latin typeface="Cambria" panose="02040503050406030204" pitchFamily="18" charset="0"/>
              </a:rPr>
              <a:t> </a:t>
            </a:r>
            <a:r>
              <a:rPr lang="nl-BE" i="1" dirty="0" smtClean="0">
                <a:latin typeface="Cambria" panose="02040503050406030204" pitchFamily="18" charset="0"/>
              </a:rPr>
              <a:t>Aa </a:t>
            </a:r>
            <a:r>
              <a:rPr lang="nl-BE" i="1" dirty="0" err="1" smtClean="0">
                <a:latin typeface="Cambria" panose="02040503050406030204" pitchFamily="18" charset="0"/>
              </a:rPr>
              <a:t>written</a:t>
            </a:r>
            <a:r>
              <a:rPr lang="nl-BE" i="1" dirty="0" smtClean="0">
                <a:latin typeface="Cambria" panose="02040503050406030204" pitchFamily="18" charset="0"/>
              </a:rPr>
              <a:t> </a:t>
            </a:r>
            <a:r>
              <a:rPr lang="nl-BE" i="1" dirty="0" err="1" smtClean="0">
                <a:latin typeface="Cambria" panose="02040503050406030204" pitchFamily="18" charset="0"/>
              </a:rPr>
              <a:t>by</a:t>
            </a:r>
            <a:r>
              <a:rPr lang="nl-BE" i="1" dirty="0" smtClean="0">
                <a:latin typeface="Cambria" panose="02040503050406030204" pitchFamily="18" charset="0"/>
              </a:rPr>
              <a:t> a </a:t>
            </a:r>
            <a:r>
              <a:rPr lang="nl-BE" i="1" dirty="0" err="1" smtClean="0">
                <a:latin typeface="Cambria" panose="02040503050406030204" pitchFamily="18" charset="0"/>
              </a:rPr>
              <a:t>given</a:t>
            </a:r>
            <a:r>
              <a:rPr lang="nl-BE" i="1" dirty="0" smtClean="0">
                <a:latin typeface="Cambria" panose="02040503050406030204" pitchFamily="18" charset="0"/>
              </a:rPr>
              <a:t> </a:t>
            </a:r>
            <a:r>
              <a:rPr lang="nl-BE" i="1" dirty="0" err="1" smtClean="0">
                <a:latin typeface="Cambria" panose="02040503050406030204" pitchFamily="18" charset="0"/>
              </a:rPr>
              <a:t>author</a:t>
            </a:r>
            <a:r>
              <a:rPr lang="nl-BE" i="1" dirty="0" smtClean="0">
                <a:latin typeface="Cambria" panose="02040503050406030204" pitchFamily="18" charset="0"/>
              </a:rPr>
              <a:t> </a:t>
            </a:r>
            <a:r>
              <a:rPr lang="nl-BE" i="1" dirty="0" err="1" smtClean="0">
                <a:latin typeface="Cambria" panose="02040503050406030204" pitchFamily="18" charset="0"/>
              </a:rPr>
              <a:t>Aw</a:t>
            </a:r>
            <a:r>
              <a:rPr lang="nl-BE" i="1" dirty="0" smtClean="0">
                <a:latin typeface="Cambria" panose="02040503050406030204" pitchFamily="18" charset="0"/>
              </a:rPr>
              <a:t>. </a:t>
            </a:r>
          </a:p>
          <a:p>
            <a:r>
              <a:rPr lang="nl-BE" i="1" dirty="0" smtClean="0">
                <a:latin typeface="Cambria" panose="02040503050406030204" pitchFamily="18" charset="0"/>
              </a:rPr>
              <a:t>    We </a:t>
            </a:r>
            <a:r>
              <a:rPr lang="nl-BE" i="1" dirty="0" err="1" smtClean="0">
                <a:latin typeface="Cambria" panose="02040503050406030204" pitchFamily="18" charset="0"/>
              </a:rPr>
              <a:t>hereby</a:t>
            </a:r>
            <a:r>
              <a:rPr lang="nl-BE" i="1" dirty="0" smtClean="0">
                <a:latin typeface="Cambria" panose="02040503050406030204" pitchFamily="18" charset="0"/>
              </a:rPr>
              <a:t> take </a:t>
            </a:r>
            <a:r>
              <a:rPr lang="nl-BE" i="1" dirty="0" err="1" smtClean="0">
                <a:latin typeface="Cambria" panose="02040503050406030204" pitchFamily="18" charset="0"/>
              </a:rPr>
              <a:t>the</a:t>
            </a:r>
            <a:r>
              <a:rPr lang="nl-BE" i="1" dirty="0" smtClean="0">
                <a:latin typeface="Cambria" panose="02040503050406030204" pitchFamily="18" charset="0"/>
              </a:rPr>
              <a:t> chance </a:t>
            </a:r>
            <a:r>
              <a:rPr lang="nl-BE" i="1" dirty="0" err="1" smtClean="0">
                <a:latin typeface="Cambria" panose="02040503050406030204" pitchFamily="18" charset="0"/>
              </a:rPr>
              <a:t>to</a:t>
            </a:r>
            <a:endParaRPr lang="en-US" i="1" dirty="0" smtClean="0">
              <a:latin typeface="Cambria" panose="02040503050406030204" pitchFamily="18" charset="0"/>
            </a:endParaRPr>
          </a:p>
        </p:txBody>
      </p:sp>
      <p:sp>
        <p:nvSpPr>
          <p:cNvPr id="5" name="Rechthoek 4"/>
          <p:cNvSpPr/>
          <p:nvPr/>
        </p:nvSpPr>
        <p:spPr>
          <a:xfrm>
            <a:off x="4572000" y="1872602"/>
            <a:ext cx="4572000" cy="4124206"/>
          </a:xfrm>
          <a:prstGeom prst="rect">
            <a:avLst/>
          </a:prstGeom>
        </p:spPr>
        <p:txBody>
          <a:bodyPr>
            <a:spAutoFit/>
          </a:bodyPr>
          <a:lstStyle/>
          <a:p>
            <a:r>
              <a:rPr lang="nl-BE" i="1" dirty="0" err="1" smtClean="0">
                <a:latin typeface="Cambria" panose="02040503050406030204" pitchFamily="18" charset="0"/>
              </a:rPr>
              <a:t>improve</a:t>
            </a:r>
            <a:r>
              <a:rPr lang="nl-BE" i="1" dirty="0" smtClean="0">
                <a:latin typeface="Cambria" panose="02040503050406030204" pitchFamily="18" charset="0"/>
              </a:rPr>
              <a:t> </a:t>
            </a:r>
            <a:r>
              <a:rPr lang="nl-BE" i="1" dirty="0" err="1" smtClean="0">
                <a:latin typeface="Cambria" panose="02040503050406030204" pitchFamily="18" charset="0"/>
              </a:rPr>
              <a:t>the</a:t>
            </a:r>
            <a:r>
              <a:rPr lang="en-US" i="1" dirty="0">
                <a:latin typeface="Cambria" panose="02040503050406030204" pitchFamily="18" charset="0"/>
              </a:rPr>
              <a:t> </a:t>
            </a:r>
            <a:r>
              <a:rPr lang="nl-BE" i="1" dirty="0" smtClean="0">
                <a:latin typeface="Cambria" panose="02040503050406030204" pitchFamily="18" charset="0"/>
              </a:rPr>
              <a:t>model </a:t>
            </a:r>
            <a:r>
              <a:rPr lang="nl-BE" i="1" dirty="0" err="1" smtClean="0">
                <a:latin typeface="Cambria" panose="02040503050406030204" pitchFamily="18" charset="0"/>
              </a:rPr>
              <a:t>previously</a:t>
            </a:r>
            <a:r>
              <a:rPr lang="nl-BE" i="1" dirty="0" smtClean="0">
                <a:latin typeface="Cambria" panose="02040503050406030204" pitchFamily="18" charset="0"/>
              </a:rPr>
              <a:t> </a:t>
            </a:r>
            <a:r>
              <a:rPr lang="nl-BE" i="1" dirty="0" err="1" smtClean="0">
                <a:latin typeface="Cambria" panose="02040503050406030204" pitchFamily="18" charset="0"/>
              </a:rPr>
              <a:t>proposed</a:t>
            </a:r>
            <a:r>
              <a:rPr lang="nl-BE" i="1" dirty="0" smtClean="0">
                <a:latin typeface="Cambria" panose="02040503050406030204" pitchFamily="18" charset="0"/>
              </a:rPr>
              <a:t> </a:t>
            </a:r>
            <a:r>
              <a:rPr lang="nl-BE" i="1" dirty="0" err="1" smtClean="0">
                <a:latin typeface="Cambria" panose="02040503050406030204" pitchFamily="18" charset="0"/>
              </a:rPr>
              <a:t>by</a:t>
            </a:r>
            <a:r>
              <a:rPr lang="nl-BE" i="1" dirty="0" smtClean="0">
                <a:latin typeface="Cambria" panose="02040503050406030204" pitchFamily="18" charset="0"/>
              </a:rPr>
              <a:t> SVSP et al. In </a:t>
            </a:r>
            <a:r>
              <a:rPr lang="nl-BE" i="1" dirty="0" err="1" smtClean="0">
                <a:latin typeface="Cambria" panose="02040503050406030204" pitchFamily="18" charset="0"/>
              </a:rPr>
              <a:t>this</a:t>
            </a:r>
            <a:r>
              <a:rPr lang="nl-BE" i="1" dirty="0" smtClean="0">
                <a:latin typeface="Cambria" panose="02040503050406030204" pitchFamily="18" charset="0"/>
              </a:rPr>
              <a:t> </a:t>
            </a:r>
            <a:r>
              <a:rPr lang="nl-BE" i="1" dirty="0" err="1" smtClean="0">
                <a:latin typeface="Cambria" panose="02040503050406030204" pitchFamily="18" charset="0"/>
              </a:rPr>
              <a:t>article</a:t>
            </a:r>
            <a:r>
              <a:rPr lang="nl-BE" i="1" dirty="0" smtClean="0">
                <a:latin typeface="Cambria" panose="02040503050406030204" pitchFamily="18" charset="0"/>
              </a:rPr>
              <a:t> Aa was </a:t>
            </a:r>
            <a:r>
              <a:rPr lang="nl-BE" i="1" dirty="0" err="1" smtClean="0">
                <a:latin typeface="Cambria" panose="02040503050406030204" pitchFamily="18" charset="0"/>
              </a:rPr>
              <a:t>defined</a:t>
            </a:r>
            <a:r>
              <a:rPr lang="nl-BE" i="1" dirty="0" smtClean="0">
                <a:latin typeface="Cambria" panose="02040503050406030204" pitchFamily="18" charset="0"/>
              </a:rPr>
              <a:t> as a </a:t>
            </a:r>
            <a:r>
              <a:rPr lang="nl-BE" i="1" dirty="0" err="1" smtClean="0">
                <a:latin typeface="Cambria" panose="02040503050406030204" pitchFamily="18" charset="0"/>
              </a:rPr>
              <a:t>function</a:t>
            </a:r>
            <a:r>
              <a:rPr lang="nl-BE" i="1" dirty="0" smtClean="0">
                <a:latin typeface="Cambria" panose="02040503050406030204" pitchFamily="18" charset="0"/>
              </a:rPr>
              <a:t> of </a:t>
            </a:r>
            <a:r>
              <a:rPr lang="nl-BE" i="1" dirty="0" err="1" smtClean="0">
                <a:latin typeface="Cambria" panose="02040503050406030204" pitchFamily="18" charset="0"/>
              </a:rPr>
              <a:t>Aw</a:t>
            </a:r>
            <a:r>
              <a:rPr lang="nl-BE" i="1" dirty="0" smtClean="0">
                <a:latin typeface="Cambria" panose="02040503050406030204" pitchFamily="18" charset="0"/>
              </a:rPr>
              <a:t>:</a:t>
            </a:r>
            <a:endParaRPr lang="en-US" i="1" dirty="0" smtClean="0">
              <a:latin typeface="Cambria" panose="02040503050406030204" pitchFamily="18" charset="0"/>
            </a:endParaRPr>
          </a:p>
          <a:p>
            <a:r>
              <a:rPr lang="en-US" i="1" dirty="0" smtClean="0">
                <a:latin typeface="Cambria" panose="02040503050406030204" pitchFamily="18" charset="0"/>
              </a:rPr>
              <a:t>	Aa = [Aw = 1]</a:t>
            </a:r>
          </a:p>
          <a:p>
            <a:endParaRPr lang="en-US" i="1" dirty="0" smtClean="0">
              <a:latin typeface="Cambria" panose="02040503050406030204" pitchFamily="18" charset="0"/>
            </a:endParaRPr>
          </a:p>
          <a:p>
            <a:r>
              <a:rPr lang="en-US" i="1" dirty="0" smtClean="0">
                <a:latin typeface="Cambria" panose="02040503050406030204" pitchFamily="18" charset="0"/>
              </a:rPr>
              <a:t>With the following definition used for Aw:</a:t>
            </a:r>
          </a:p>
          <a:p>
            <a:endParaRPr lang="en-US" i="1" dirty="0" smtClean="0">
              <a:latin typeface="Cambria" panose="02040503050406030204" pitchFamily="18" charset="0"/>
            </a:endParaRPr>
          </a:p>
          <a:p>
            <a:r>
              <a:rPr lang="en-US" i="1" dirty="0">
                <a:latin typeface="Cambria" panose="02040503050406030204" pitchFamily="18" charset="0"/>
              </a:rPr>
              <a:t>	</a:t>
            </a:r>
            <a:r>
              <a:rPr lang="en-US" i="1" dirty="0" smtClean="0">
                <a:latin typeface="Cambria" panose="02040503050406030204" pitchFamily="18" charset="0"/>
              </a:rPr>
              <a:t>Aw = [author = SVSP]</a:t>
            </a:r>
          </a:p>
          <a:p>
            <a:endParaRPr lang="en-US" sz="1000" i="1" dirty="0" smtClean="0">
              <a:latin typeface="Cambria" panose="02040503050406030204" pitchFamily="18" charset="0"/>
            </a:endParaRPr>
          </a:p>
          <a:p>
            <a:r>
              <a:rPr lang="en-US" i="1" dirty="0" smtClean="0">
                <a:latin typeface="Cambria" panose="02040503050406030204" pitchFamily="18" charset="0"/>
              </a:rPr>
              <a:t>This was surprisingly considered too strict by many of the users and we have thus redefined both Aa and Aw in terms of the SVSP number Ns:</a:t>
            </a:r>
          </a:p>
          <a:p>
            <a:r>
              <a:rPr lang="en-US" i="1" dirty="0">
                <a:latin typeface="Cambria" panose="02040503050406030204" pitchFamily="18" charset="0"/>
              </a:rPr>
              <a:t>	</a:t>
            </a:r>
            <a:r>
              <a:rPr lang="en-US" i="1" dirty="0" smtClean="0">
                <a:latin typeface="Cambria" panose="02040503050406030204" pitchFamily="18" charset="0"/>
              </a:rPr>
              <a:t>Aa = </a:t>
            </a:r>
            <a:r>
              <a:rPr lang="en-US" i="1" dirty="0" err="1" smtClean="0">
                <a:latin typeface="Cambria" panose="02040503050406030204" pitchFamily="18" charset="0"/>
              </a:rPr>
              <a:t>exp</a:t>
            </a:r>
            <a:r>
              <a:rPr lang="en-US" i="1" dirty="0" smtClean="0">
                <a:latin typeface="Cambria" panose="02040503050406030204" pitchFamily="18" charset="0"/>
              </a:rPr>
              <a:t>(Aw)</a:t>
            </a:r>
          </a:p>
          <a:p>
            <a:r>
              <a:rPr lang="en-US" i="1" dirty="0">
                <a:latin typeface="Cambria" panose="02040503050406030204" pitchFamily="18" charset="0"/>
              </a:rPr>
              <a:t>	</a:t>
            </a:r>
            <a:r>
              <a:rPr lang="en-US" i="1" dirty="0" smtClean="0">
                <a:latin typeface="Cambria" panose="02040503050406030204" pitchFamily="18" charset="0"/>
              </a:rPr>
              <a:t>Aw = </a:t>
            </a:r>
            <a:r>
              <a:rPr lang="en-US" i="1" dirty="0" err="1" smtClean="0">
                <a:latin typeface="Cambria" panose="02040503050406030204" pitchFamily="18" charset="0"/>
              </a:rPr>
              <a:t>exp</a:t>
            </a:r>
            <a:r>
              <a:rPr lang="en-US" i="1" dirty="0" smtClean="0">
                <a:latin typeface="Cambria" panose="02040503050406030204" pitchFamily="18" charset="0"/>
              </a:rPr>
              <a:t>(-Ns)</a:t>
            </a:r>
          </a:p>
        </p:txBody>
      </p:sp>
      <p:pic>
        <p:nvPicPr>
          <p:cNvPr id="2052" name="Picture 4" descr="http://valuestockphoto.com/downloads/38742-2/buy_now_star_001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25938" y="5478364"/>
            <a:ext cx="1383092" cy="1379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064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fade">
                                      <p:cBhvr>
                                        <p:cTn id="7" dur="5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305335" y="355084"/>
            <a:ext cx="6039474" cy="707886"/>
          </a:xfrm>
          <a:prstGeom prst="rect">
            <a:avLst/>
          </a:prstGeom>
        </p:spPr>
        <p:txBody>
          <a:bodyPr wrap="none">
            <a:spAutoFit/>
          </a:bodyPr>
          <a:lstStyle/>
          <a:p>
            <a:r>
              <a:rPr lang="en-US" sz="4000" b="1" dirty="0" smtClean="0">
                <a:latin typeface="Myriad Pro" panose="020B0503030403020204" pitchFamily="34" charset="0"/>
              </a:rPr>
              <a:t>Case </a:t>
            </a:r>
            <a:r>
              <a:rPr lang="en-US" sz="4000" b="1" dirty="0" smtClean="0">
                <a:latin typeface="Myriad Pro" panose="020B0503030403020204" pitchFamily="34" charset="0"/>
              </a:rPr>
              <a:t>1: </a:t>
            </a:r>
            <a:r>
              <a:rPr lang="en-US" sz="4000" b="1" dirty="0" smtClean="0">
                <a:latin typeface="Myriad Pro" panose="020B0503030403020204" pitchFamily="34" charset="0"/>
              </a:rPr>
              <a:t>Massive screening</a:t>
            </a:r>
            <a:endParaRPr lang="nl-BE" sz="4000" b="1" dirty="0">
              <a:latin typeface="Myriad Pro" panose="020B0503030403020204" pitchFamily="34" charset="0"/>
            </a:endParaRPr>
          </a:p>
        </p:txBody>
      </p:sp>
      <p:sp>
        <p:nvSpPr>
          <p:cNvPr id="20" name="Tekstvak 19"/>
          <p:cNvSpPr txBox="1"/>
          <p:nvPr/>
        </p:nvSpPr>
        <p:spPr>
          <a:xfrm>
            <a:off x="305335" y="6138069"/>
            <a:ext cx="6969877" cy="523220"/>
          </a:xfrm>
          <a:prstGeom prst="rect">
            <a:avLst/>
          </a:prstGeom>
          <a:noFill/>
        </p:spPr>
        <p:txBody>
          <a:bodyPr wrap="square" rtlCol="0">
            <a:spAutoFit/>
          </a:bodyPr>
          <a:lstStyle/>
          <a:p>
            <a:r>
              <a:rPr lang="en-US" sz="2800" b="1" dirty="0" smtClean="0">
                <a:latin typeface="Myriad Pro" panose="020B0503030403020204" pitchFamily="34" charset="0"/>
              </a:rPr>
              <a:t>Example: Si/Ge defects (Michael Sluydts)</a:t>
            </a:r>
          </a:p>
        </p:txBody>
      </p:sp>
      <p:pic>
        <p:nvPicPr>
          <p:cNvPr id="22" name="Afbeelding 21"/>
          <p:cNvPicPr>
            <a:picLocks noChangeAspect="1"/>
          </p:cNvPicPr>
          <p:nvPr/>
        </p:nvPicPr>
        <p:blipFill>
          <a:blip r:embed="rId2"/>
          <a:stretch>
            <a:fillRect/>
          </a:stretch>
        </p:blipFill>
        <p:spPr>
          <a:xfrm>
            <a:off x="1308152" y="1062970"/>
            <a:ext cx="5629675" cy="5011709"/>
          </a:xfrm>
          <a:prstGeom prst="rect">
            <a:avLst/>
          </a:prstGeom>
        </p:spPr>
      </p:pic>
    </p:spTree>
    <p:extLst>
      <p:ext uri="{BB962C8B-B14F-4D97-AF65-F5344CB8AC3E}">
        <p14:creationId xmlns:p14="http://schemas.microsoft.com/office/powerpoint/2010/main" val="15913531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305335" y="355084"/>
            <a:ext cx="6591484" cy="707886"/>
          </a:xfrm>
          <a:prstGeom prst="rect">
            <a:avLst/>
          </a:prstGeom>
        </p:spPr>
        <p:txBody>
          <a:bodyPr wrap="none">
            <a:spAutoFit/>
          </a:bodyPr>
          <a:lstStyle/>
          <a:p>
            <a:r>
              <a:rPr lang="en-US" sz="4000" b="1" dirty="0" smtClean="0">
                <a:latin typeface="Myriad Pro" panose="020B0503030403020204" pitchFamily="34" charset="0"/>
              </a:rPr>
              <a:t>Case </a:t>
            </a:r>
            <a:r>
              <a:rPr lang="en-US" sz="4000" b="1" dirty="0" smtClean="0">
                <a:latin typeface="Myriad Pro" panose="020B0503030403020204" pitchFamily="34" charset="0"/>
              </a:rPr>
              <a:t>2: </a:t>
            </a:r>
            <a:r>
              <a:rPr lang="en-US" sz="4000" b="1" dirty="0" smtClean="0">
                <a:latin typeface="Myriad Pro" panose="020B0503030403020204" pitchFamily="34" charset="0"/>
              </a:rPr>
              <a:t>Intelligent screening</a:t>
            </a:r>
            <a:endParaRPr lang="nl-BE" sz="4000" b="1" dirty="0">
              <a:latin typeface="Myriad Pro" panose="020B0503030403020204" pitchFamily="34" charset="0"/>
            </a:endParaRPr>
          </a:p>
        </p:txBody>
      </p:sp>
      <p:sp>
        <p:nvSpPr>
          <p:cNvPr id="20" name="Tekstvak 19"/>
          <p:cNvSpPr txBox="1"/>
          <p:nvPr/>
        </p:nvSpPr>
        <p:spPr>
          <a:xfrm>
            <a:off x="305335" y="6138069"/>
            <a:ext cx="8286215" cy="523220"/>
          </a:xfrm>
          <a:prstGeom prst="rect">
            <a:avLst/>
          </a:prstGeom>
          <a:noFill/>
        </p:spPr>
        <p:txBody>
          <a:bodyPr wrap="square" rtlCol="0">
            <a:spAutoFit/>
          </a:bodyPr>
          <a:lstStyle/>
          <a:p>
            <a:r>
              <a:rPr lang="en-US" sz="2800" b="1" dirty="0" smtClean="0">
                <a:latin typeface="Myriad Pro" panose="020B0503030403020204" pitchFamily="34" charset="0"/>
              </a:rPr>
              <a:t>Example: </a:t>
            </a:r>
            <a:r>
              <a:rPr lang="en-US" sz="2800" b="1" dirty="0" err="1" smtClean="0">
                <a:latin typeface="Myriad Pro" panose="020B0503030403020204" pitchFamily="34" charset="0"/>
              </a:rPr>
              <a:t>Zintl</a:t>
            </a:r>
            <a:r>
              <a:rPr lang="en-US" sz="2800" b="1" dirty="0" smtClean="0">
                <a:latin typeface="Myriad Pro" panose="020B0503030403020204" pitchFamily="34" charset="0"/>
              </a:rPr>
              <a:t> phases (Titus </a:t>
            </a:r>
            <a:r>
              <a:rPr lang="en-US" sz="2800" b="1" dirty="0" err="1" smtClean="0">
                <a:latin typeface="Myriad Pro" panose="020B0503030403020204" pitchFamily="34" charset="0"/>
              </a:rPr>
              <a:t>Crepain</a:t>
            </a:r>
            <a:r>
              <a:rPr lang="en-US" sz="2800" b="1" dirty="0" smtClean="0">
                <a:latin typeface="Myriad Pro" panose="020B0503030403020204" pitchFamily="34" charset="0"/>
              </a:rPr>
              <a:t>/Karel Dumon)</a:t>
            </a:r>
          </a:p>
        </p:txBody>
      </p:sp>
      <p:pic>
        <p:nvPicPr>
          <p:cNvPr id="22" name="Afbeelding 21"/>
          <p:cNvPicPr>
            <a:picLocks noChangeAspect="1"/>
          </p:cNvPicPr>
          <p:nvPr/>
        </p:nvPicPr>
        <p:blipFill rotWithShape="1">
          <a:blip r:embed="rId2"/>
          <a:srcRect l="1578" t="1813" r="1084"/>
          <a:stretch/>
        </p:blipFill>
        <p:spPr>
          <a:xfrm>
            <a:off x="1567543" y="1422400"/>
            <a:ext cx="5791200" cy="4715669"/>
          </a:xfrm>
          <a:prstGeom prst="rect">
            <a:avLst/>
          </a:prstGeom>
        </p:spPr>
      </p:pic>
    </p:spTree>
    <p:extLst>
      <p:ext uri="{BB962C8B-B14F-4D97-AF65-F5344CB8AC3E}">
        <p14:creationId xmlns:p14="http://schemas.microsoft.com/office/powerpoint/2010/main" val="34211956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BE"/>
          </a:p>
        </p:txBody>
      </p:sp>
      <p:sp>
        <p:nvSpPr>
          <p:cNvPr id="6" name="Tekstvak 5"/>
          <p:cNvSpPr txBox="1"/>
          <p:nvPr/>
        </p:nvSpPr>
        <p:spPr>
          <a:xfrm>
            <a:off x="266479" y="758202"/>
            <a:ext cx="7737343" cy="369332"/>
          </a:xfrm>
          <a:prstGeom prst="rect">
            <a:avLst/>
          </a:prstGeom>
          <a:noFill/>
        </p:spPr>
        <p:txBody>
          <a:bodyPr wrap="square" rtlCol="0">
            <a:spAutoFit/>
          </a:bodyPr>
          <a:lstStyle/>
          <a:p>
            <a:r>
              <a:rPr lang="en-US" dirty="0" smtClean="0">
                <a:solidFill>
                  <a:srgbClr val="92D050"/>
                </a:solidFill>
                <a:latin typeface="Lucida Console" panose="020B0609040504020204" pitchFamily="49" charset="0"/>
              </a:rPr>
              <a:t>vsc40479@gligar01 </a:t>
            </a:r>
            <a:r>
              <a:rPr lang="en-US" dirty="0" smtClean="0">
                <a:solidFill>
                  <a:srgbClr val="00B0F0"/>
                </a:solidFill>
                <a:latin typeface="Lucida Console" panose="020B0609040504020204" pitchFamily="49" charset="0"/>
              </a:rPr>
              <a:t>/user/scratch/expert/#</a:t>
            </a:r>
            <a:endParaRPr lang="nl-BE" dirty="0">
              <a:solidFill>
                <a:srgbClr val="00B0F0"/>
              </a:solidFill>
              <a:latin typeface="Lucida Console" panose="020B0609040504020204" pitchFamily="49" charset="0"/>
            </a:endParaRPr>
          </a:p>
        </p:txBody>
      </p:sp>
      <p:sp>
        <p:nvSpPr>
          <p:cNvPr id="4" name="Rechthoek 3"/>
          <p:cNvSpPr/>
          <p:nvPr/>
        </p:nvSpPr>
        <p:spPr>
          <a:xfrm>
            <a:off x="303762" y="1127534"/>
            <a:ext cx="3618298" cy="923330"/>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for </a:t>
            </a:r>
            <a:r>
              <a:rPr lang="en-US" dirty="0" err="1" smtClean="0">
                <a:solidFill>
                  <a:schemeClr val="bg1">
                    <a:lumMod val="95000"/>
                  </a:schemeClr>
                </a:solidFill>
                <a:latin typeface="Lucida Console" panose="020B0609040504020204" pitchFamily="49" charset="0"/>
              </a:rPr>
              <a:t>i</a:t>
            </a:r>
            <a:r>
              <a:rPr lang="en-US" dirty="0" smtClean="0">
                <a:solidFill>
                  <a:schemeClr val="bg1">
                    <a:lumMod val="95000"/>
                  </a:schemeClr>
                </a:solidFill>
                <a:latin typeface="Lucida Console" panose="020B0609040504020204" pitchFamily="49" charset="0"/>
              </a:rPr>
              <a:t> in {1..10000};</a:t>
            </a:r>
          </a:p>
          <a:p>
            <a:r>
              <a:rPr lang="en-US" dirty="0" smtClean="0">
                <a:solidFill>
                  <a:schemeClr val="bg1">
                    <a:lumMod val="95000"/>
                  </a:schemeClr>
                </a:solidFill>
                <a:latin typeface="Lucida Console" panose="020B0609040504020204" pitchFamily="49" charset="0"/>
              </a:rPr>
              <a:t>	do </a:t>
            </a:r>
            <a:r>
              <a:rPr lang="en-US" dirty="0" err="1" smtClean="0">
                <a:solidFill>
                  <a:schemeClr val="bg1">
                    <a:lumMod val="95000"/>
                  </a:schemeClr>
                </a:solidFill>
                <a:latin typeface="Lucida Console" panose="020B0609040504020204" pitchFamily="49" charset="0"/>
              </a:rPr>
              <a:t>qsub</a:t>
            </a:r>
            <a:r>
              <a:rPr lang="en-US" dirty="0" smtClean="0">
                <a:solidFill>
                  <a:schemeClr val="bg1">
                    <a:lumMod val="95000"/>
                  </a:schemeClr>
                </a:solidFill>
                <a:latin typeface="Lucida Console" panose="020B0609040504020204" pitchFamily="49" charset="0"/>
              </a:rPr>
              <a:t> simple.sh;</a:t>
            </a:r>
          </a:p>
          <a:p>
            <a:r>
              <a:rPr lang="en-US" dirty="0" smtClean="0">
                <a:solidFill>
                  <a:schemeClr val="bg1">
                    <a:lumMod val="95000"/>
                  </a:schemeClr>
                </a:solidFill>
                <a:latin typeface="Lucida Console" panose="020B0609040504020204" pitchFamily="49" charset="0"/>
              </a:rPr>
              <a:t>done</a:t>
            </a:r>
            <a:endParaRPr lang="nl-BE" dirty="0">
              <a:solidFill>
                <a:schemeClr val="bg1">
                  <a:lumMod val="95000"/>
                </a:schemeClr>
              </a:solidFill>
              <a:latin typeface="Lucida Console" panose="020B0609040504020204" pitchFamily="49" charset="0"/>
            </a:endParaRPr>
          </a:p>
        </p:txBody>
      </p:sp>
      <p:sp>
        <p:nvSpPr>
          <p:cNvPr id="8" name="Rechthoek 7"/>
          <p:cNvSpPr/>
          <p:nvPr/>
        </p:nvSpPr>
        <p:spPr>
          <a:xfrm>
            <a:off x="266479" y="2146107"/>
            <a:ext cx="4647426"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123506.master19.cluster.gent.vsc</a:t>
            </a:r>
          </a:p>
        </p:txBody>
      </p:sp>
      <p:sp>
        <p:nvSpPr>
          <p:cNvPr id="9" name="Rechthoek 8"/>
          <p:cNvSpPr/>
          <p:nvPr/>
        </p:nvSpPr>
        <p:spPr>
          <a:xfrm>
            <a:off x="266479" y="2420196"/>
            <a:ext cx="4647426"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123507.master19.cluster.gent.vsc</a:t>
            </a:r>
          </a:p>
        </p:txBody>
      </p:sp>
      <p:sp>
        <p:nvSpPr>
          <p:cNvPr id="10" name="Rechthoek 9"/>
          <p:cNvSpPr/>
          <p:nvPr/>
        </p:nvSpPr>
        <p:spPr>
          <a:xfrm>
            <a:off x="266479" y="2694285"/>
            <a:ext cx="4647426"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123508.master19.cluster.gent.vsc</a:t>
            </a:r>
          </a:p>
        </p:txBody>
      </p:sp>
      <p:sp>
        <p:nvSpPr>
          <p:cNvPr id="12" name="Rechthoek 11"/>
          <p:cNvSpPr/>
          <p:nvPr/>
        </p:nvSpPr>
        <p:spPr>
          <a:xfrm>
            <a:off x="266479" y="2968374"/>
            <a:ext cx="4647426"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123509.master19.cluster.gent.vsc</a:t>
            </a:r>
          </a:p>
        </p:txBody>
      </p:sp>
      <p:sp>
        <p:nvSpPr>
          <p:cNvPr id="13" name="Rechthoek 12"/>
          <p:cNvSpPr/>
          <p:nvPr/>
        </p:nvSpPr>
        <p:spPr>
          <a:xfrm>
            <a:off x="266479" y="3204254"/>
            <a:ext cx="4647426"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123510.master19.cluster.gent.vsc</a:t>
            </a:r>
          </a:p>
        </p:txBody>
      </p:sp>
      <p:sp>
        <p:nvSpPr>
          <p:cNvPr id="14" name="Rechthoek 13"/>
          <p:cNvSpPr/>
          <p:nvPr/>
        </p:nvSpPr>
        <p:spPr>
          <a:xfrm>
            <a:off x="303762" y="4602820"/>
            <a:ext cx="4647426"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133505.master19.cluster.gent.vsc</a:t>
            </a:r>
          </a:p>
        </p:txBody>
      </p:sp>
      <p:sp>
        <p:nvSpPr>
          <p:cNvPr id="15" name="Rechthoek 14"/>
          <p:cNvSpPr/>
          <p:nvPr/>
        </p:nvSpPr>
        <p:spPr>
          <a:xfrm>
            <a:off x="2115628" y="3517493"/>
            <a:ext cx="324128"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a:t>
            </a:r>
          </a:p>
        </p:txBody>
      </p:sp>
      <p:sp>
        <p:nvSpPr>
          <p:cNvPr id="16" name="Rechthoek 15"/>
          <p:cNvSpPr/>
          <p:nvPr/>
        </p:nvSpPr>
        <p:spPr>
          <a:xfrm>
            <a:off x="2115628" y="3821837"/>
            <a:ext cx="324128"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a:t>
            </a:r>
          </a:p>
        </p:txBody>
      </p:sp>
      <p:sp>
        <p:nvSpPr>
          <p:cNvPr id="17" name="Rechthoek 16"/>
          <p:cNvSpPr/>
          <p:nvPr/>
        </p:nvSpPr>
        <p:spPr>
          <a:xfrm>
            <a:off x="2115628" y="4126181"/>
            <a:ext cx="324128"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a:t>
            </a:r>
          </a:p>
        </p:txBody>
      </p:sp>
    </p:spTree>
    <p:extLst>
      <p:ext uri="{BB962C8B-B14F-4D97-AF65-F5344CB8AC3E}">
        <p14:creationId xmlns:p14="http://schemas.microsoft.com/office/powerpoint/2010/main" val="890011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100"/>
                                  </p:stCondLst>
                                  <p:childTnLst>
                                    <p:set>
                                      <p:cBhvr>
                                        <p:cTn id="13" dur="1" fill="hold">
                                          <p:stCondLst>
                                            <p:cond delay="0"/>
                                          </p:stCondLst>
                                        </p:cTn>
                                        <p:tgtEl>
                                          <p:spTgt spid="9"/>
                                        </p:tgtEl>
                                        <p:attrNameLst>
                                          <p:attrName>style.visibility</p:attrName>
                                        </p:attrNameLst>
                                      </p:cBhvr>
                                      <p:to>
                                        <p:strVal val="visible"/>
                                      </p:to>
                                    </p:set>
                                  </p:childTnLst>
                                </p:cTn>
                              </p:par>
                            </p:childTnLst>
                          </p:cTn>
                        </p:par>
                        <p:par>
                          <p:cTn id="14" fill="hold">
                            <p:stCondLst>
                              <p:cond delay="100"/>
                            </p:stCondLst>
                            <p:childTnLst>
                              <p:par>
                                <p:cTn id="15" presetID="1" presetClass="entr" presetSubtype="0" fill="hold" grpId="0" nodeType="afterEffect">
                                  <p:stCondLst>
                                    <p:cond delay="100"/>
                                  </p:stCondLst>
                                  <p:childTnLst>
                                    <p:set>
                                      <p:cBhvr>
                                        <p:cTn id="16" dur="1" fill="hold">
                                          <p:stCondLst>
                                            <p:cond delay="0"/>
                                          </p:stCondLst>
                                        </p:cTn>
                                        <p:tgtEl>
                                          <p:spTgt spid="10"/>
                                        </p:tgtEl>
                                        <p:attrNameLst>
                                          <p:attrName>style.visibility</p:attrName>
                                        </p:attrNameLst>
                                      </p:cBhvr>
                                      <p:to>
                                        <p:strVal val="visible"/>
                                      </p:to>
                                    </p:set>
                                  </p:childTnLst>
                                </p:cTn>
                              </p:par>
                            </p:childTnLst>
                          </p:cTn>
                        </p:par>
                        <p:par>
                          <p:cTn id="17" fill="hold">
                            <p:stCondLst>
                              <p:cond delay="200"/>
                            </p:stCondLst>
                            <p:childTnLst>
                              <p:par>
                                <p:cTn id="18" presetID="1" presetClass="entr" presetSubtype="0" fill="hold" grpId="0" nodeType="afterEffect">
                                  <p:stCondLst>
                                    <p:cond delay="100"/>
                                  </p:stCondLst>
                                  <p:childTnLst>
                                    <p:set>
                                      <p:cBhvr>
                                        <p:cTn id="19" dur="1" fill="hold">
                                          <p:stCondLst>
                                            <p:cond delay="0"/>
                                          </p:stCondLst>
                                        </p:cTn>
                                        <p:tgtEl>
                                          <p:spTgt spid="12"/>
                                        </p:tgtEl>
                                        <p:attrNameLst>
                                          <p:attrName>style.visibility</p:attrName>
                                        </p:attrNameLst>
                                      </p:cBhvr>
                                      <p:to>
                                        <p:strVal val="visible"/>
                                      </p:to>
                                    </p:set>
                                  </p:childTnLst>
                                </p:cTn>
                              </p:par>
                            </p:childTnLst>
                          </p:cTn>
                        </p:par>
                        <p:par>
                          <p:cTn id="20" fill="hold">
                            <p:stCondLst>
                              <p:cond delay="300"/>
                            </p:stCondLst>
                            <p:childTnLst>
                              <p:par>
                                <p:cTn id="21" presetID="1" presetClass="entr" presetSubtype="0"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par>
                          <p:cTn id="23" fill="hold">
                            <p:stCondLst>
                              <p:cond delay="300"/>
                            </p:stCondLst>
                            <p:childTnLst>
                              <p:par>
                                <p:cTn id="24" presetID="1" presetClass="entr" presetSubtype="0" fill="hold" grpId="0" nodeType="afterEffect">
                                  <p:stCondLst>
                                    <p:cond delay="0"/>
                                  </p:stCondLst>
                                  <p:childTnLst>
                                    <p:set>
                                      <p:cBhvr>
                                        <p:cTn id="25" dur="1" fill="hold">
                                          <p:stCondLst>
                                            <p:cond delay="0"/>
                                          </p:stCondLst>
                                        </p:cTn>
                                        <p:tgtEl>
                                          <p:spTgt spid="15"/>
                                        </p:tgtEl>
                                        <p:attrNameLst>
                                          <p:attrName>style.visibility</p:attrName>
                                        </p:attrNameLst>
                                      </p:cBhvr>
                                      <p:to>
                                        <p:strVal val="visible"/>
                                      </p:to>
                                    </p:set>
                                  </p:childTnLst>
                                </p:cTn>
                              </p:par>
                            </p:childTnLst>
                          </p:cTn>
                        </p:par>
                        <p:par>
                          <p:cTn id="26" fill="hold">
                            <p:stCondLst>
                              <p:cond delay="300"/>
                            </p:stCondLst>
                            <p:childTnLst>
                              <p:par>
                                <p:cTn id="27" presetID="1" presetClass="entr" presetSubtype="0" fill="hold" grpId="0" nodeType="after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par>
                          <p:cTn id="29" fill="hold">
                            <p:stCondLst>
                              <p:cond delay="300"/>
                            </p:stCondLst>
                            <p:childTnLst>
                              <p:par>
                                <p:cTn id="30" presetID="1" presetClass="entr" presetSubtype="0" fill="hold" grpId="0" nodeType="afterEffect">
                                  <p:stCondLst>
                                    <p:cond delay="0"/>
                                  </p:stCondLst>
                                  <p:childTnLst>
                                    <p:set>
                                      <p:cBhvr>
                                        <p:cTn id="31" dur="1" fill="hold">
                                          <p:stCondLst>
                                            <p:cond delay="0"/>
                                          </p:stCondLst>
                                        </p:cTn>
                                        <p:tgtEl>
                                          <p:spTgt spid="17"/>
                                        </p:tgtEl>
                                        <p:attrNameLst>
                                          <p:attrName>style.visibility</p:attrName>
                                        </p:attrNameLst>
                                      </p:cBhvr>
                                      <p:to>
                                        <p:strVal val="visible"/>
                                      </p:to>
                                    </p:set>
                                  </p:childTnLst>
                                </p:cTn>
                              </p:par>
                            </p:childTnLst>
                          </p:cTn>
                        </p:par>
                        <p:par>
                          <p:cTn id="32" fill="hold">
                            <p:stCondLst>
                              <p:cond delay="300"/>
                            </p:stCondLst>
                            <p:childTnLst>
                              <p:par>
                                <p:cTn id="33" presetID="1" presetClass="entr" presetSubtype="0" fill="hold" grpId="0" nodeType="after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P spid="10" grpId="0"/>
      <p:bldP spid="12" grpId="0"/>
      <p:bldP spid="13" grpId="0"/>
      <p:bldP spid="14"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vak 17"/>
          <p:cNvSpPr txBox="1"/>
          <p:nvPr/>
        </p:nvSpPr>
        <p:spPr>
          <a:xfrm>
            <a:off x="1988035" y="233270"/>
            <a:ext cx="5964390" cy="707886"/>
          </a:xfrm>
          <a:prstGeom prst="rect">
            <a:avLst/>
          </a:prstGeom>
          <a:noFill/>
        </p:spPr>
        <p:txBody>
          <a:bodyPr wrap="none" rtlCol="0">
            <a:spAutoFit/>
          </a:bodyPr>
          <a:lstStyle/>
          <a:p>
            <a:r>
              <a:rPr lang="en-US" sz="4000" b="1" dirty="0" smtClean="0">
                <a:latin typeface="Cambria" panose="02040503050406030204" pitchFamily="18" charset="0"/>
              </a:rPr>
              <a:t>A very Awesome review</a:t>
            </a:r>
            <a:endParaRPr lang="nl-BE" sz="4000" b="1" dirty="0">
              <a:latin typeface="Cambria" panose="02040503050406030204" pitchFamily="18" charset="0"/>
            </a:endParaRPr>
          </a:p>
        </p:txBody>
      </p:sp>
      <p:sp>
        <p:nvSpPr>
          <p:cNvPr id="19" name="Tekstvak 18"/>
          <p:cNvSpPr txBox="1"/>
          <p:nvPr/>
        </p:nvSpPr>
        <p:spPr>
          <a:xfrm>
            <a:off x="4359126" y="941156"/>
            <a:ext cx="3431067" cy="400110"/>
          </a:xfrm>
          <a:prstGeom prst="rect">
            <a:avLst/>
          </a:prstGeom>
          <a:noFill/>
        </p:spPr>
        <p:txBody>
          <a:bodyPr wrap="none" rtlCol="0">
            <a:spAutoFit/>
          </a:bodyPr>
          <a:lstStyle/>
          <a:p>
            <a:r>
              <a:rPr lang="en-US" sz="2000" i="1" dirty="0" smtClean="0">
                <a:latin typeface="Cambria" panose="02040503050406030204" pitchFamily="18" charset="0"/>
              </a:rPr>
              <a:t>by</a:t>
            </a:r>
            <a:r>
              <a:rPr lang="en-US" sz="2000" b="1" i="1" dirty="0" smtClean="0">
                <a:latin typeface="Cambria" panose="02040503050406030204" pitchFamily="18" charset="0"/>
              </a:rPr>
              <a:t> Some Very Smart People</a:t>
            </a:r>
            <a:r>
              <a:rPr lang="en-US" sz="2000" b="1" dirty="0" smtClean="0">
                <a:latin typeface="Cambria" panose="02040503050406030204" pitchFamily="18" charset="0"/>
              </a:rPr>
              <a:t> *</a:t>
            </a:r>
            <a:endParaRPr lang="nl-BE" sz="2000" b="1" i="1" dirty="0">
              <a:latin typeface="Cambria" panose="02040503050406030204" pitchFamily="18" charset="0"/>
            </a:endParaRPr>
          </a:p>
        </p:txBody>
      </p:sp>
      <p:sp>
        <p:nvSpPr>
          <p:cNvPr id="20" name="Tekstvak 19"/>
          <p:cNvSpPr txBox="1"/>
          <p:nvPr/>
        </p:nvSpPr>
        <p:spPr>
          <a:xfrm>
            <a:off x="6022096" y="6410622"/>
            <a:ext cx="2836995" cy="338554"/>
          </a:xfrm>
          <a:prstGeom prst="rect">
            <a:avLst/>
          </a:prstGeom>
          <a:noFill/>
        </p:spPr>
        <p:txBody>
          <a:bodyPr wrap="none" rtlCol="0">
            <a:spAutoFit/>
          </a:bodyPr>
          <a:lstStyle/>
          <a:p>
            <a:r>
              <a:rPr lang="en-US" sz="1600" i="1" dirty="0" smtClean="0">
                <a:latin typeface="Cambria" panose="02040503050406030204" pitchFamily="18" charset="0"/>
              </a:rPr>
              <a:t>* Not the guys who scooped Jan</a:t>
            </a:r>
            <a:endParaRPr lang="nl-BE" sz="1600" i="1" dirty="0">
              <a:latin typeface="Cambria" panose="02040503050406030204" pitchFamily="18" charset="0"/>
            </a:endParaRPr>
          </a:p>
        </p:txBody>
      </p:sp>
      <p:sp>
        <p:nvSpPr>
          <p:cNvPr id="21" name="Tekstvak 20"/>
          <p:cNvSpPr txBox="1"/>
          <p:nvPr/>
        </p:nvSpPr>
        <p:spPr>
          <a:xfrm>
            <a:off x="164880" y="1887092"/>
            <a:ext cx="3921698" cy="2031325"/>
          </a:xfrm>
          <a:prstGeom prst="rect">
            <a:avLst/>
          </a:prstGeom>
          <a:noFill/>
        </p:spPr>
        <p:txBody>
          <a:bodyPr wrap="square" rtlCol="0">
            <a:spAutoFit/>
          </a:bodyPr>
          <a:lstStyle/>
          <a:p>
            <a:r>
              <a:rPr lang="en-US" i="1" dirty="0">
                <a:latin typeface="Cambria" panose="02040503050406030204" pitchFamily="18" charset="0"/>
              </a:rPr>
              <a:t> </a:t>
            </a:r>
            <a:r>
              <a:rPr lang="en-US" i="1" dirty="0" smtClean="0">
                <a:latin typeface="Cambria" panose="02040503050406030204" pitchFamily="18" charset="0"/>
              </a:rPr>
              <a:t>      Even in the first paragraph this text is sure to contain some very awesome information gathered from some similarly awesome sources</a:t>
            </a:r>
            <a:r>
              <a:rPr lang="en-US" i="1" dirty="0">
                <a:latin typeface="Cambria" panose="02040503050406030204" pitchFamily="18" charset="0"/>
              </a:rPr>
              <a:t>. By reading this text you are certain to increase your insight in your </a:t>
            </a:r>
            <a:r>
              <a:rPr lang="en-US" i="1" dirty="0" err="1">
                <a:latin typeface="Cambria" panose="02040503050406030204" pitchFamily="18" charset="0"/>
              </a:rPr>
              <a:t>undoubtably</a:t>
            </a:r>
            <a:r>
              <a:rPr lang="en-US" i="1" dirty="0">
                <a:latin typeface="Cambria" panose="02040503050406030204" pitchFamily="18" charset="0"/>
              </a:rPr>
              <a:t> awesome research topic</a:t>
            </a:r>
            <a:r>
              <a:rPr lang="en-US" i="1" dirty="0" smtClean="0">
                <a:latin typeface="Cambria" panose="02040503050406030204" pitchFamily="18" charset="0"/>
              </a:rPr>
              <a:t>.</a:t>
            </a:r>
            <a:endParaRPr lang="en-US" i="1" dirty="0">
              <a:latin typeface="Cambria" panose="02040503050406030204" pitchFamily="18" charset="0"/>
            </a:endParaRPr>
          </a:p>
        </p:txBody>
      </p:sp>
      <p:grpSp>
        <p:nvGrpSpPr>
          <p:cNvPr id="25" name="Groep 24"/>
          <p:cNvGrpSpPr/>
          <p:nvPr/>
        </p:nvGrpSpPr>
        <p:grpSpPr>
          <a:xfrm>
            <a:off x="6878595" y="5840627"/>
            <a:ext cx="2265405" cy="1017373"/>
            <a:chOff x="6878595" y="5840627"/>
            <a:chExt cx="2265405" cy="1017373"/>
          </a:xfrm>
        </p:grpSpPr>
        <p:sp>
          <p:nvSpPr>
            <p:cNvPr id="7" name="Rechthoek 6"/>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1" name="Rechthoek 1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23" name="Rechthoek 22"/>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24" name="Rechthoek 23"/>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spTree>
    <p:extLst>
      <p:ext uri="{BB962C8B-B14F-4D97-AF65-F5344CB8AC3E}">
        <p14:creationId xmlns:p14="http://schemas.microsoft.com/office/powerpoint/2010/main" val="3294612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anim calcmode="lin" valueType="num">
                                      <p:cBhvr>
                                        <p:cTn id="13" dur="1000" fill="hold"/>
                                        <p:tgtEl>
                                          <p:spTgt spid="25"/>
                                        </p:tgtEl>
                                        <p:attrNameLst>
                                          <p:attrName>ppt_x</p:attrName>
                                        </p:attrNameLst>
                                      </p:cBhvr>
                                      <p:tavLst>
                                        <p:tav tm="0">
                                          <p:val>
                                            <p:strVal val="#ppt_x"/>
                                          </p:val>
                                        </p:tav>
                                        <p:tav tm="100000">
                                          <p:val>
                                            <p:strVal val="#ppt_x"/>
                                          </p:val>
                                        </p:tav>
                                      </p:tavLst>
                                    </p:anim>
                                    <p:anim calcmode="lin" valueType="num">
                                      <p:cBhvr>
                                        <p:cTn id="14" dur="1000" fill="hold"/>
                                        <p:tgtEl>
                                          <p:spTgt spid="25"/>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kstvak 19"/>
          <p:cNvSpPr txBox="1"/>
          <p:nvPr/>
        </p:nvSpPr>
        <p:spPr>
          <a:xfrm>
            <a:off x="6003524" y="13814313"/>
            <a:ext cx="2836995" cy="338554"/>
          </a:xfrm>
          <a:prstGeom prst="rect">
            <a:avLst/>
          </a:prstGeom>
          <a:noFill/>
        </p:spPr>
        <p:txBody>
          <a:bodyPr wrap="none" rtlCol="0">
            <a:spAutoFit/>
          </a:bodyPr>
          <a:lstStyle/>
          <a:p>
            <a:r>
              <a:rPr lang="en-US" sz="1600" i="1" dirty="0" smtClean="0">
                <a:latin typeface="Cambria" panose="02040503050406030204" pitchFamily="18" charset="0"/>
              </a:rPr>
              <a:t>* Not the guys who scooped Jan</a:t>
            </a:r>
            <a:endParaRPr lang="nl-BE" sz="1600" i="1" dirty="0">
              <a:latin typeface="Cambria" panose="02040503050406030204" pitchFamily="18" charset="0"/>
            </a:endParaRPr>
          </a:p>
        </p:txBody>
      </p:sp>
      <p:sp>
        <p:nvSpPr>
          <p:cNvPr id="164" name="Rechthoek 163"/>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BE"/>
          </a:p>
        </p:txBody>
      </p:sp>
      <p:sp>
        <p:nvSpPr>
          <p:cNvPr id="165" name="Tekstvak 164"/>
          <p:cNvSpPr txBox="1"/>
          <p:nvPr/>
        </p:nvSpPr>
        <p:spPr>
          <a:xfrm>
            <a:off x="266479" y="758202"/>
            <a:ext cx="7737343" cy="369332"/>
          </a:xfrm>
          <a:prstGeom prst="rect">
            <a:avLst/>
          </a:prstGeom>
          <a:noFill/>
        </p:spPr>
        <p:txBody>
          <a:bodyPr wrap="square" rtlCol="0">
            <a:spAutoFit/>
          </a:bodyPr>
          <a:lstStyle/>
          <a:p>
            <a:r>
              <a:rPr lang="en-US" dirty="0" smtClean="0">
                <a:solidFill>
                  <a:srgbClr val="92D050"/>
                </a:solidFill>
                <a:latin typeface="Lucida Console" panose="020B0609040504020204" pitchFamily="49" charset="0"/>
              </a:rPr>
              <a:t>vsc40479@gligar01 </a:t>
            </a:r>
            <a:r>
              <a:rPr lang="en-US" dirty="0" smtClean="0">
                <a:solidFill>
                  <a:srgbClr val="00B0F0"/>
                </a:solidFill>
                <a:latin typeface="Lucida Console" panose="020B0609040504020204" pitchFamily="49" charset="0"/>
              </a:rPr>
              <a:t>/user/scratch/expert/#</a:t>
            </a:r>
            <a:endParaRPr lang="nl-BE" dirty="0">
              <a:solidFill>
                <a:srgbClr val="00B0F0"/>
              </a:solidFill>
              <a:latin typeface="Lucida Console" panose="020B0609040504020204" pitchFamily="49" charset="0"/>
            </a:endParaRPr>
          </a:p>
        </p:txBody>
      </p:sp>
      <p:sp>
        <p:nvSpPr>
          <p:cNvPr id="166" name="Rechthoek 165"/>
          <p:cNvSpPr/>
          <p:nvPr/>
        </p:nvSpPr>
        <p:spPr>
          <a:xfrm>
            <a:off x="6056087" y="756429"/>
            <a:ext cx="1718740" cy="369332"/>
          </a:xfrm>
          <a:prstGeom prst="rect">
            <a:avLst/>
          </a:prstGeom>
        </p:spPr>
        <p:txBody>
          <a:bodyPr wrap="none">
            <a:spAutoFit/>
          </a:bodyPr>
          <a:lstStyle/>
          <a:p>
            <a:r>
              <a:rPr lang="en-US" dirty="0">
                <a:solidFill>
                  <a:schemeClr val="bg1">
                    <a:lumMod val="95000"/>
                  </a:schemeClr>
                </a:solidFill>
                <a:latin typeface="Lucida Console" panose="020B0609040504020204" pitchFamily="49" charset="0"/>
              </a:rPr>
              <a:t>c</a:t>
            </a:r>
            <a:r>
              <a:rPr lang="en-US" dirty="0" smtClean="0">
                <a:solidFill>
                  <a:schemeClr val="bg1">
                    <a:lumMod val="95000"/>
                  </a:schemeClr>
                </a:solidFill>
                <a:latin typeface="Lucida Console" panose="020B0609040504020204" pitchFamily="49" charset="0"/>
              </a:rPr>
              <a:t>at output1</a:t>
            </a:r>
            <a:endParaRPr lang="nl-BE" dirty="0">
              <a:solidFill>
                <a:schemeClr val="bg1">
                  <a:lumMod val="95000"/>
                </a:schemeClr>
              </a:solidFill>
              <a:latin typeface="Lucida Console" panose="020B0609040504020204" pitchFamily="49" charset="0"/>
            </a:endParaRPr>
          </a:p>
        </p:txBody>
      </p:sp>
      <p:sp>
        <p:nvSpPr>
          <p:cNvPr id="167" name="Rechthoek 166"/>
          <p:cNvSpPr/>
          <p:nvPr/>
        </p:nvSpPr>
        <p:spPr>
          <a:xfrm>
            <a:off x="271777" y="1112932"/>
            <a:ext cx="6599884" cy="923330"/>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Not so awesome error in MPI </a:t>
            </a:r>
            <a:r>
              <a:rPr lang="en-US" dirty="0" err="1" smtClean="0">
                <a:solidFill>
                  <a:schemeClr val="bg1">
                    <a:lumMod val="95000"/>
                  </a:schemeClr>
                </a:solidFill>
                <a:latin typeface="Lucida Console" panose="020B0609040504020204" pitchFamily="49" charset="0"/>
              </a:rPr>
              <a:t>subprocess</a:t>
            </a:r>
            <a:r>
              <a:rPr lang="en-US" dirty="0" smtClean="0">
                <a:solidFill>
                  <a:schemeClr val="bg1">
                    <a:lumMod val="95000"/>
                  </a:schemeClr>
                </a:solidFill>
                <a:latin typeface="Lucida Console" panose="020B0609040504020204" pitchFamily="49" charset="0"/>
              </a:rPr>
              <a:t> 554962.</a:t>
            </a:r>
          </a:p>
          <a:p>
            <a:r>
              <a:rPr lang="en-US" dirty="0" smtClean="0">
                <a:solidFill>
                  <a:schemeClr val="bg1">
                    <a:lumMod val="95000"/>
                  </a:schemeClr>
                </a:solidFill>
                <a:latin typeface="Lucida Console" panose="020B0609040504020204" pitchFamily="49" charset="0"/>
              </a:rPr>
              <a:t>%&amp;@%&amp;*)#$%&amp;($^(&amp;#$Y&amp;^$%M#*^$%^)*$% in input1.</a:t>
            </a:r>
          </a:p>
          <a:p>
            <a:endParaRPr lang="en-US" dirty="0" smtClean="0">
              <a:solidFill>
                <a:schemeClr val="bg1">
                  <a:lumMod val="95000"/>
                </a:schemeClr>
              </a:solidFill>
              <a:latin typeface="Lucida Console" panose="020B0609040504020204" pitchFamily="49" charset="0"/>
            </a:endParaRPr>
          </a:p>
        </p:txBody>
      </p:sp>
      <p:sp>
        <p:nvSpPr>
          <p:cNvPr id="176" name="Tekstvak 175"/>
          <p:cNvSpPr txBox="1"/>
          <p:nvPr/>
        </p:nvSpPr>
        <p:spPr>
          <a:xfrm>
            <a:off x="266479" y="1836984"/>
            <a:ext cx="7737343" cy="369332"/>
          </a:xfrm>
          <a:prstGeom prst="rect">
            <a:avLst/>
          </a:prstGeom>
          <a:noFill/>
        </p:spPr>
        <p:txBody>
          <a:bodyPr wrap="square" rtlCol="0">
            <a:spAutoFit/>
          </a:bodyPr>
          <a:lstStyle/>
          <a:p>
            <a:r>
              <a:rPr lang="en-US" dirty="0" smtClean="0">
                <a:solidFill>
                  <a:srgbClr val="92D050"/>
                </a:solidFill>
                <a:latin typeface="Lucida Console" panose="020B0609040504020204" pitchFamily="49" charset="0"/>
              </a:rPr>
              <a:t>vsc40479@gligar01 </a:t>
            </a:r>
            <a:r>
              <a:rPr lang="en-US" dirty="0" smtClean="0">
                <a:solidFill>
                  <a:srgbClr val="00B0F0"/>
                </a:solidFill>
                <a:latin typeface="Lucida Console" panose="020B0609040504020204" pitchFamily="49" charset="0"/>
              </a:rPr>
              <a:t>/user/scratch/expert/#</a:t>
            </a:r>
            <a:endParaRPr lang="nl-BE" dirty="0">
              <a:solidFill>
                <a:srgbClr val="00B0F0"/>
              </a:solidFill>
              <a:latin typeface="Lucida Console" panose="020B0609040504020204" pitchFamily="49" charset="0"/>
            </a:endParaRPr>
          </a:p>
        </p:txBody>
      </p:sp>
      <p:sp>
        <p:nvSpPr>
          <p:cNvPr id="177" name="Rechthoek 176"/>
          <p:cNvSpPr/>
          <p:nvPr/>
        </p:nvSpPr>
        <p:spPr>
          <a:xfrm>
            <a:off x="6062705" y="1824173"/>
            <a:ext cx="1579278"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vi input1 </a:t>
            </a:r>
            <a:endParaRPr lang="nl-BE" dirty="0">
              <a:solidFill>
                <a:schemeClr val="bg1">
                  <a:lumMod val="95000"/>
                </a:schemeClr>
              </a:solidFill>
              <a:latin typeface="Lucida Console" panose="020B0609040504020204" pitchFamily="49" charset="0"/>
            </a:endParaRPr>
          </a:p>
        </p:txBody>
      </p:sp>
      <p:sp>
        <p:nvSpPr>
          <p:cNvPr id="178" name="Rechthoek 177"/>
          <p:cNvSpPr/>
          <p:nvPr/>
        </p:nvSpPr>
        <p:spPr>
          <a:xfrm>
            <a:off x="278500" y="2163564"/>
            <a:ext cx="2137124" cy="923330"/>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Parameter1=“1’</a:t>
            </a:r>
          </a:p>
          <a:p>
            <a:endParaRPr lang="en-US" dirty="0" smtClean="0">
              <a:solidFill>
                <a:schemeClr val="bg1">
                  <a:lumMod val="95000"/>
                </a:schemeClr>
              </a:solidFill>
              <a:latin typeface="Lucida Console" panose="020B0609040504020204" pitchFamily="49" charset="0"/>
            </a:endParaRPr>
          </a:p>
          <a:p>
            <a:endParaRPr lang="en-US" dirty="0" smtClean="0">
              <a:solidFill>
                <a:schemeClr val="bg1">
                  <a:lumMod val="95000"/>
                </a:schemeClr>
              </a:solidFill>
              <a:latin typeface="Lucida Console" panose="020B0609040504020204" pitchFamily="49" charset="0"/>
            </a:endParaRPr>
          </a:p>
        </p:txBody>
      </p:sp>
      <p:sp>
        <p:nvSpPr>
          <p:cNvPr id="2" name="Rechthoek 1"/>
          <p:cNvSpPr/>
          <p:nvPr/>
        </p:nvSpPr>
        <p:spPr>
          <a:xfrm>
            <a:off x="1828800" y="2182995"/>
            <a:ext cx="536028" cy="33948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Tree>
    <p:extLst>
      <p:ext uri="{BB962C8B-B14F-4D97-AF65-F5344CB8AC3E}">
        <p14:creationId xmlns:p14="http://schemas.microsoft.com/office/powerpoint/2010/main" val="1362707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par>
                                <p:cTn id="25" presetID="26" presetClass="emph" presetSubtype="0" repeatCount="3000" fill="hold" grpId="1" nodeType="withEffect">
                                  <p:stCondLst>
                                    <p:cond delay="0"/>
                                  </p:stCondLst>
                                  <p:childTnLst>
                                    <p:animEffect transition="out" filter="fade">
                                      <p:cBhvr>
                                        <p:cTn id="26" dur="500" tmFilter="0, 0; .2, .5; .8, .5; 1, 0"/>
                                        <p:tgtEl>
                                          <p:spTgt spid="2"/>
                                        </p:tgtEl>
                                      </p:cBhvr>
                                    </p:animEffect>
                                    <p:animScale>
                                      <p:cBhvr>
                                        <p:cTn id="2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 grpId="0"/>
      <p:bldP spid="167" grpId="0"/>
      <p:bldP spid="176" grpId="0"/>
      <p:bldP spid="177" grpId="0"/>
      <p:bldP spid="178" grpId="0"/>
      <p:bldP spid="2" grpId="0" animBg="1"/>
      <p:bldP spid="2"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kstvak 19"/>
          <p:cNvSpPr txBox="1"/>
          <p:nvPr/>
        </p:nvSpPr>
        <p:spPr>
          <a:xfrm>
            <a:off x="6003524" y="13814313"/>
            <a:ext cx="2836995" cy="338554"/>
          </a:xfrm>
          <a:prstGeom prst="rect">
            <a:avLst/>
          </a:prstGeom>
          <a:noFill/>
        </p:spPr>
        <p:txBody>
          <a:bodyPr wrap="none" rtlCol="0">
            <a:spAutoFit/>
          </a:bodyPr>
          <a:lstStyle/>
          <a:p>
            <a:r>
              <a:rPr lang="en-US" sz="1600" i="1" dirty="0" smtClean="0">
                <a:latin typeface="Cambria" panose="02040503050406030204" pitchFamily="18" charset="0"/>
              </a:rPr>
              <a:t>* Not the guys who scooped Jan</a:t>
            </a:r>
            <a:endParaRPr lang="nl-BE" sz="1600" i="1" dirty="0">
              <a:latin typeface="Cambria" panose="02040503050406030204" pitchFamily="18" charset="0"/>
            </a:endParaRPr>
          </a:p>
        </p:txBody>
      </p:sp>
      <p:sp>
        <p:nvSpPr>
          <p:cNvPr id="164" name="Rechthoek 163"/>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BE"/>
          </a:p>
        </p:txBody>
      </p:sp>
      <p:sp>
        <p:nvSpPr>
          <p:cNvPr id="165" name="Tekstvak 164"/>
          <p:cNvSpPr txBox="1"/>
          <p:nvPr/>
        </p:nvSpPr>
        <p:spPr>
          <a:xfrm>
            <a:off x="266479" y="758202"/>
            <a:ext cx="7737343" cy="369332"/>
          </a:xfrm>
          <a:prstGeom prst="rect">
            <a:avLst/>
          </a:prstGeom>
          <a:noFill/>
        </p:spPr>
        <p:txBody>
          <a:bodyPr wrap="square" rtlCol="0">
            <a:spAutoFit/>
          </a:bodyPr>
          <a:lstStyle/>
          <a:p>
            <a:r>
              <a:rPr lang="en-US" dirty="0" smtClean="0">
                <a:solidFill>
                  <a:srgbClr val="92D050"/>
                </a:solidFill>
                <a:latin typeface="Lucida Console" panose="020B0609040504020204" pitchFamily="49" charset="0"/>
              </a:rPr>
              <a:t>vsc40479@gligar01 </a:t>
            </a:r>
            <a:r>
              <a:rPr lang="en-US" dirty="0" smtClean="0">
                <a:solidFill>
                  <a:srgbClr val="00B0F0"/>
                </a:solidFill>
                <a:latin typeface="Lucida Console" panose="020B0609040504020204" pitchFamily="49" charset="0"/>
              </a:rPr>
              <a:t>/user/scratch/expert/#</a:t>
            </a:r>
            <a:endParaRPr lang="nl-BE" dirty="0">
              <a:solidFill>
                <a:srgbClr val="00B0F0"/>
              </a:solidFill>
              <a:latin typeface="Lucida Console" panose="020B0609040504020204" pitchFamily="49" charset="0"/>
            </a:endParaRPr>
          </a:p>
        </p:txBody>
      </p:sp>
      <p:sp>
        <p:nvSpPr>
          <p:cNvPr id="166" name="Rechthoek 165"/>
          <p:cNvSpPr/>
          <p:nvPr/>
        </p:nvSpPr>
        <p:spPr>
          <a:xfrm>
            <a:off x="6056087" y="756429"/>
            <a:ext cx="1718740" cy="369332"/>
          </a:xfrm>
          <a:prstGeom prst="rect">
            <a:avLst/>
          </a:prstGeom>
        </p:spPr>
        <p:txBody>
          <a:bodyPr wrap="none">
            <a:spAutoFit/>
          </a:bodyPr>
          <a:lstStyle/>
          <a:p>
            <a:r>
              <a:rPr lang="en-US" dirty="0">
                <a:solidFill>
                  <a:schemeClr val="bg1">
                    <a:lumMod val="95000"/>
                  </a:schemeClr>
                </a:solidFill>
                <a:latin typeface="Lucida Console" panose="020B0609040504020204" pitchFamily="49" charset="0"/>
              </a:rPr>
              <a:t>c</a:t>
            </a:r>
            <a:r>
              <a:rPr lang="en-US" dirty="0" smtClean="0">
                <a:solidFill>
                  <a:schemeClr val="bg1">
                    <a:lumMod val="95000"/>
                  </a:schemeClr>
                </a:solidFill>
                <a:latin typeface="Lucida Console" panose="020B0609040504020204" pitchFamily="49" charset="0"/>
              </a:rPr>
              <a:t>at output1</a:t>
            </a:r>
            <a:endParaRPr lang="nl-BE" dirty="0">
              <a:solidFill>
                <a:schemeClr val="bg1">
                  <a:lumMod val="95000"/>
                </a:schemeClr>
              </a:solidFill>
              <a:latin typeface="Lucida Console" panose="020B0609040504020204" pitchFamily="49" charset="0"/>
            </a:endParaRPr>
          </a:p>
        </p:txBody>
      </p:sp>
      <p:sp>
        <p:nvSpPr>
          <p:cNvPr id="167" name="Rechthoek 166"/>
          <p:cNvSpPr/>
          <p:nvPr/>
        </p:nvSpPr>
        <p:spPr>
          <a:xfrm>
            <a:off x="271777" y="1112932"/>
            <a:ext cx="6599884" cy="923330"/>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Not so awesome error in MPI </a:t>
            </a:r>
            <a:r>
              <a:rPr lang="en-US" dirty="0" err="1" smtClean="0">
                <a:solidFill>
                  <a:schemeClr val="bg1">
                    <a:lumMod val="95000"/>
                  </a:schemeClr>
                </a:solidFill>
                <a:latin typeface="Lucida Console" panose="020B0609040504020204" pitchFamily="49" charset="0"/>
              </a:rPr>
              <a:t>subprocess</a:t>
            </a:r>
            <a:r>
              <a:rPr lang="en-US" dirty="0" smtClean="0">
                <a:solidFill>
                  <a:schemeClr val="bg1">
                    <a:lumMod val="95000"/>
                  </a:schemeClr>
                </a:solidFill>
                <a:latin typeface="Lucida Console" panose="020B0609040504020204" pitchFamily="49" charset="0"/>
              </a:rPr>
              <a:t> 554962.</a:t>
            </a:r>
          </a:p>
          <a:p>
            <a:r>
              <a:rPr lang="en-US" dirty="0" smtClean="0">
                <a:solidFill>
                  <a:schemeClr val="bg1">
                    <a:lumMod val="95000"/>
                  </a:schemeClr>
                </a:solidFill>
                <a:latin typeface="Lucida Console" panose="020B0609040504020204" pitchFamily="49" charset="0"/>
              </a:rPr>
              <a:t>%&amp;@%&amp;*)#$%&amp;($^(&amp;#$Y&amp;^$%M#*^$%^)*$% in input1.</a:t>
            </a:r>
          </a:p>
          <a:p>
            <a:endParaRPr lang="en-US" dirty="0" smtClean="0">
              <a:solidFill>
                <a:schemeClr val="bg1">
                  <a:lumMod val="95000"/>
                </a:schemeClr>
              </a:solidFill>
              <a:latin typeface="Lucida Console" panose="020B0609040504020204" pitchFamily="49" charset="0"/>
            </a:endParaRPr>
          </a:p>
        </p:txBody>
      </p:sp>
      <p:sp>
        <p:nvSpPr>
          <p:cNvPr id="176" name="Tekstvak 175"/>
          <p:cNvSpPr txBox="1"/>
          <p:nvPr/>
        </p:nvSpPr>
        <p:spPr>
          <a:xfrm>
            <a:off x="266479" y="1836984"/>
            <a:ext cx="7737343" cy="369332"/>
          </a:xfrm>
          <a:prstGeom prst="rect">
            <a:avLst/>
          </a:prstGeom>
          <a:noFill/>
        </p:spPr>
        <p:txBody>
          <a:bodyPr wrap="square" rtlCol="0">
            <a:spAutoFit/>
          </a:bodyPr>
          <a:lstStyle/>
          <a:p>
            <a:r>
              <a:rPr lang="en-US" dirty="0" smtClean="0">
                <a:solidFill>
                  <a:srgbClr val="92D050"/>
                </a:solidFill>
                <a:latin typeface="Lucida Console" panose="020B0609040504020204" pitchFamily="49" charset="0"/>
              </a:rPr>
              <a:t>vsc40479@gligar01 </a:t>
            </a:r>
            <a:r>
              <a:rPr lang="en-US" dirty="0" smtClean="0">
                <a:solidFill>
                  <a:srgbClr val="00B0F0"/>
                </a:solidFill>
                <a:latin typeface="Lucida Console" panose="020B0609040504020204" pitchFamily="49" charset="0"/>
              </a:rPr>
              <a:t>/user/scratch/expert/#</a:t>
            </a:r>
            <a:endParaRPr lang="nl-BE" dirty="0">
              <a:solidFill>
                <a:srgbClr val="00B0F0"/>
              </a:solidFill>
              <a:latin typeface="Lucida Console" panose="020B0609040504020204" pitchFamily="49" charset="0"/>
            </a:endParaRPr>
          </a:p>
        </p:txBody>
      </p:sp>
      <p:sp>
        <p:nvSpPr>
          <p:cNvPr id="177" name="Rechthoek 176"/>
          <p:cNvSpPr/>
          <p:nvPr/>
        </p:nvSpPr>
        <p:spPr>
          <a:xfrm>
            <a:off x="6062705" y="1824173"/>
            <a:ext cx="1579278"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vi input1 </a:t>
            </a:r>
            <a:endParaRPr lang="nl-BE" dirty="0">
              <a:solidFill>
                <a:schemeClr val="bg1">
                  <a:lumMod val="95000"/>
                </a:schemeClr>
              </a:solidFill>
              <a:latin typeface="Lucida Console" panose="020B0609040504020204" pitchFamily="49" charset="0"/>
            </a:endParaRPr>
          </a:p>
        </p:txBody>
      </p:sp>
      <p:sp>
        <p:nvSpPr>
          <p:cNvPr id="178" name="Rechthoek 177"/>
          <p:cNvSpPr/>
          <p:nvPr/>
        </p:nvSpPr>
        <p:spPr>
          <a:xfrm>
            <a:off x="278500" y="2163564"/>
            <a:ext cx="2137124" cy="923330"/>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Parameter1=“1’</a:t>
            </a:r>
          </a:p>
          <a:p>
            <a:endParaRPr lang="en-US" dirty="0" smtClean="0">
              <a:solidFill>
                <a:schemeClr val="bg1">
                  <a:lumMod val="95000"/>
                </a:schemeClr>
              </a:solidFill>
              <a:latin typeface="Lucida Console" panose="020B0609040504020204" pitchFamily="49" charset="0"/>
            </a:endParaRPr>
          </a:p>
          <a:p>
            <a:endParaRPr lang="en-US" dirty="0" smtClean="0">
              <a:solidFill>
                <a:schemeClr val="bg1">
                  <a:lumMod val="95000"/>
                </a:schemeClr>
              </a:solidFill>
              <a:latin typeface="Lucida Console" panose="020B0609040504020204" pitchFamily="49" charset="0"/>
            </a:endParaRPr>
          </a:p>
        </p:txBody>
      </p:sp>
      <p:sp>
        <p:nvSpPr>
          <p:cNvPr id="18" name="Tekstvak 17"/>
          <p:cNvSpPr txBox="1"/>
          <p:nvPr/>
        </p:nvSpPr>
        <p:spPr>
          <a:xfrm>
            <a:off x="1969463" y="253602"/>
            <a:ext cx="5964390" cy="707886"/>
          </a:xfrm>
          <a:prstGeom prst="rect">
            <a:avLst/>
          </a:prstGeom>
          <a:noFill/>
        </p:spPr>
        <p:txBody>
          <a:bodyPr wrap="none" rtlCol="0">
            <a:spAutoFit/>
          </a:bodyPr>
          <a:lstStyle/>
          <a:p>
            <a:r>
              <a:rPr lang="en-US" sz="4000" b="1" dirty="0" smtClean="0">
                <a:latin typeface="Cambria" panose="02040503050406030204" pitchFamily="18" charset="0"/>
              </a:rPr>
              <a:t>A very Awesome review</a:t>
            </a:r>
            <a:endParaRPr lang="nl-BE" sz="4000" b="1" dirty="0">
              <a:latin typeface="Cambria" panose="02040503050406030204" pitchFamily="18" charset="0"/>
            </a:endParaRPr>
          </a:p>
        </p:txBody>
      </p:sp>
      <p:grpSp>
        <p:nvGrpSpPr>
          <p:cNvPr id="25" name="Groep 24"/>
          <p:cNvGrpSpPr/>
          <p:nvPr/>
        </p:nvGrpSpPr>
        <p:grpSpPr>
          <a:xfrm>
            <a:off x="6860023" y="5840627"/>
            <a:ext cx="2265405" cy="1017373"/>
            <a:chOff x="6878595" y="5840627"/>
            <a:chExt cx="2265405" cy="1017373"/>
          </a:xfrm>
        </p:grpSpPr>
        <p:sp>
          <p:nvSpPr>
            <p:cNvPr id="7" name="Rechthoek 6"/>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1" name="Rechthoek 1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23" name="Rechthoek 22"/>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24" name="Rechthoek 23"/>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2" name="Groep 11"/>
          <p:cNvGrpSpPr/>
          <p:nvPr/>
        </p:nvGrpSpPr>
        <p:grpSpPr>
          <a:xfrm>
            <a:off x="6860023" y="4823254"/>
            <a:ext cx="2265405" cy="1017373"/>
            <a:chOff x="6878595" y="5840627"/>
            <a:chExt cx="2265405" cy="1017373"/>
          </a:xfrm>
        </p:grpSpPr>
        <p:sp>
          <p:nvSpPr>
            <p:cNvPr id="13" name="Rechthoek 12"/>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4" name="Rechthoek 13"/>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5" name="Rechthoek 14"/>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6" name="Rechthoek 15"/>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34" name="Groep 33"/>
          <p:cNvGrpSpPr/>
          <p:nvPr/>
        </p:nvGrpSpPr>
        <p:grpSpPr>
          <a:xfrm>
            <a:off x="6860023" y="3788377"/>
            <a:ext cx="2265405" cy="1017373"/>
            <a:chOff x="6878595" y="5840627"/>
            <a:chExt cx="2265405" cy="1017373"/>
          </a:xfrm>
        </p:grpSpPr>
        <p:sp>
          <p:nvSpPr>
            <p:cNvPr id="35" name="Rechthoek 3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36" name="Rechthoek 3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37" name="Rechthoek 3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38" name="Rechthoek 3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39" name="Groep 38"/>
          <p:cNvGrpSpPr/>
          <p:nvPr/>
        </p:nvGrpSpPr>
        <p:grpSpPr>
          <a:xfrm>
            <a:off x="6860022" y="2755267"/>
            <a:ext cx="2265405" cy="1017373"/>
            <a:chOff x="6878595" y="5840627"/>
            <a:chExt cx="2265405" cy="1017373"/>
          </a:xfrm>
        </p:grpSpPr>
        <p:sp>
          <p:nvSpPr>
            <p:cNvPr id="40" name="Rechthoek 3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41" name="Rechthoek 4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42" name="Rechthoek 4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43" name="Rechthoek 4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44" name="Groep 43"/>
          <p:cNvGrpSpPr/>
          <p:nvPr/>
        </p:nvGrpSpPr>
        <p:grpSpPr>
          <a:xfrm>
            <a:off x="6860023" y="1729200"/>
            <a:ext cx="2265405" cy="1017373"/>
            <a:chOff x="6878595" y="5840627"/>
            <a:chExt cx="2265405" cy="1017373"/>
          </a:xfrm>
        </p:grpSpPr>
        <p:sp>
          <p:nvSpPr>
            <p:cNvPr id="45" name="Rechthoek 4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46" name="Rechthoek 4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47" name="Rechthoek 4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48" name="Rechthoek 4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49" name="Groep 48"/>
          <p:cNvGrpSpPr/>
          <p:nvPr/>
        </p:nvGrpSpPr>
        <p:grpSpPr>
          <a:xfrm>
            <a:off x="6865489" y="718870"/>
            <a:ext cx="2265405" cy="1017373"/>
            <a:chOff x="6878595" y="5840627"/>
            <a:chExt cx="2265405" cy="1017373"/>
          </a:xfrm>
        </p:grpSpPr>
        <p:sp>
          <p:nvSpPr>
            <p:cNvPr id="50" name="Rechthoek 4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51" name="Rechthoek 5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52" name="Rechthoek 5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53" name="Rechthoek 5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54" name="Groep 53"/>
          <p:cNvGrpSpPr/>
          <p:nvPr/>
        </p:nvGrpSpPr>
        <p:grpSpPr>
          <a:xfrm>
            <a:off x="6878595" y="-274531"/>
            <a:ext cx="2265405" cy="1017373"/>
            <a:chOff x="6878595" y="5840627"/>
            <a:chExt cx="2265405" cy="1017373"/>
          </a:xfrm>
        </p:grpSpPr>
        <p:sp>
          <p:nvSpPr>
            <p:cNvPr id="55" name="Rechthoek 5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56" name="Rechthoek 5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57" name="Rechthoek 5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58" name="Rechthoek 5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59" name="Groep 58"/>
          <p:cNvGrpSpPr/>
          <p:nvPr/>
        </p:nvGrpSpPr>
        <p:grpSpPr>
          <a:xfrm>
            <a:off x="4594617" y="5831811"/>
            <a:ext cx="2265405" cy="1017373"/>
            <a:chOff x="6878595" y="5840627"/>
            <a:chExt cx="2265405" cy="1017373"/>
          </a:xfrm>
        </p:grpSpPr>
        <p:sp>
          <p:nvSpPr>
            <p:cNvPr id="60" name="Rechthoek 5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61" name="Rechthoek 6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62" name="Rechthoek 6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63" name="Rechthoek 6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64" name="Groep 63"/>
          <p:cNvGrpSpPr/>
          <p:nvPr/>
        </p:nvGrpSpPr>
        <p:grpSpPr>
          <a:xfrm>
            <a:off x="4598954" y="4818846"/>
            <a:ext cx="2265405" cy="1017373"/>
            <a:chOff x="6878595" y="5840627"/>
            <a:chExt cx="2265405" cy="1017373"/>
          </a:xfrm>
        </p:grpSpPr>
        <p:sp>
          <p:nvSpPr>
            <p:cNvPr id="65" name="Rechthoek 6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66" name="Rechthoek 6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67" name="Rechthoek 6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68" name="Rechthoek 6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69" name="Groep 68"/>
          <p:cNvGrpSpPr/>
          <p:nvPr/>
        </p:nvGrpSpPr>
        <p:grpSpPr>
          <a:xfrm>
            <a:off x="4594617" y="3786604"/>
            <a:ext cx="2265405" cy="1017373"/>
            <a:chOff x="6878595" y="5840627"/>
            <a:chExt cx="2265405" cy="1017373"/>
          </a:xfrm>
        </p:grpSpPr>
        <p:sp>
          <p:nvSpPr>
            <p:cNvPr id="70" name="Rechthoek 6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71" name="Rechthoek 7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72" name="Rechthoek 7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73" name="Rechthoek 7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74" name="Groep 73"/>
          <p:cNvGrpSpPr/>
          <p:nvPr/>
        </p:nvGrpSpPr>
        <p:grpSpPr>
          <a:xfrm>
            <a:off x="4606296" y="2764428"/>
            <a:ext cx="2265405" cy="1017373"/>
            <a:chOff x="6878595" y="5840627"/>
            <a:chExt cx="2265405" cy="1017373"/>
          </a:xfrm>
        </p:grpSpPr>
        <p:sp>
          <p:nvSpPr>
            <p:cNvPr id="75" name="Rechthoek 7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76" name="Rechthoek 7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77" name="Rechthoek 7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78" name="Rechthoek 7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79" name="Groep 78"/>
          <p:cNvGrpSpPr/>
          <p:nvPr/>
        </p:nvGrpSpPr>
        <p:grpSpPr>
          <a:xfrm>
            <a:off x="4613190" y="1732488"/>
            <a:ext cx="2265405" cy="1017373"/>
            <a:chOff x="6878595" y="5840627"/>
            <a:chExt cx="2265405" cy="1017373"/>
          </a:xfrm>
        </p:grpSpPr>
        <p:sp>
          <p:nvSpPr>
            <p:cNvPr id="80" name="Rechthoek 7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81" name="Rechthoek 8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82" name="Rechthoek 8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83" name="Rechthoek 8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84" name="Groep 83"/>
          <p:cNvGrpSpPr/>
          <p:nvPr/>
        </p:nvGrpSpPr>
        <p:grpSpPr>
          <a:xfrm>
            <a:off x="4594617" y="708481"/>
            <a:ext cx="2265405" cy="1017373"/>
            <a:chOff x="6878595" y="5840627"/>
            <a:chExt cx="2265405" cy="1017373"/>
          </a:xfrm>
        </p:grpSpPr>
        <p:sp>
          <p:nvSpPr>
            <p:cNvPr id="85" name="Rechthoek 8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86" name="Rechthoek 8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87" name="Rechthoek 8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88" name="Rechthoek 8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89" name="Groep 88"/>
          <p:cNvGrpSpPr/>
          <p:nvPr/>
        </p:nvGrpSpPr>
        <p:grpSpPr>
          <a:xfrm>
            <a:off x="4606256" y="-282523"/>
            <a:ext cx="2265405" cy="1017373"/>
            <a:chOff x="6878595" y="5840627"/>
            <a:chExt cx="2265405" cy="1017373"/>
          </a:xfrm>
        </p:grpSpPr>
        <p:sp>
          <p:nvSpPr>
            <p:cNvPr id="90" name="Rechthoek 8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91" name="Rechthoek 9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92" name="Rechthoek 9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93" name="Rechthoek 9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94" name="Groep 93"/>
          <p:cNvGrpSpPr/>
          <p:nvPr/>
        </p:nvGrpSpPr>
        <p:grpSpPr>
          <a:xfrm>
            <a:off x="2331233" y="5822995"/>
            <a:ext cx="2265405" cy="1017373"/>
            <a:chOff x="6878595" y="5840627"/>
            <a:chExt cx="2265405" cy="1017373"/>
          </a:xfrm>
        </p:grpSpPr>
        <p:sp>
          <p:nvSpPr>
            <p:cNvPr id="95" name="Rechthoek 9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96" name="Rechthoek 9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97" name="Rechthoek 9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98" name="Rechthoek 9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99" name="Groep 98"/>
          <p:cNvGrpSpPr/>
          <p:nvPr/>
        </p:nvGrpSpPr>
        <p:grpSpPr>
          <a:xfrm>
            <a:off x="2335570" y="4810030"/>
            <a:ext cx="2265405" cy="1017373"/>
            <a:chOff x="6878595" y="5840627"/>
            <a:chExt cx="2265405" cy="1017373"/>
          </a:xfrm>
        </p:grpSpPr>
        <p:sp>
          <p:nvSpPr>
            <p:cNvPr id="100" name="Rechthoek 9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01" name="Rechthoek 10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02" name="Rechthoek 10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03" name="Rechthoek 10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04" name="Groep 103"/>
          <p:cNvGrpSpPr/>
          <p:nvPr/>
        </p:nvGrpSpPr>
        <p:grpSpPr>
          <a:xfrm>
            <a:off x="2331233" y="3777788"/>
            <a:ext cx="2265405" cy="1017373"/>
            <a:chOff x="6878595" y="5840627"/>
            <a:chExt cx="2265405" cy="1017373"/>
          </a:xfrm>
        </p:grpSpPr>
        <p:sp>
          <p:nvSpPr>
            <p:cNvPr id="105" name="Rechthoek 10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06" name="Rechthoek 10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07" name="Rechthoek 10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08" name="Rechthoek 10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09" name="Groep 108"/>
          <p:cNvGrpSpPr/>
          <p:nvPr/>
        </p:nvGrpSpPr>
        <p:grpSpPr>
          <a:xfrm>
            <a:off x="2342912" y="2755612"/>
            <a:ext cx="2265405" cy="1017373"/>
            <a:chOff x="6878595" y="5840627"/>
            <a:chExt cx="2265405" cy="1017373"/>
          </a:xfrm>
        </p:grpSpPr>
        <p:sp>
          <p:nvSpPr>
            <p:cNvPr id="110" name="Rechthoek 10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11" name="Rechthoek 11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12" name="Rechthoek 11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13" name="Rechthoek 11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19" name="Groep 118"/>
          <p:cNvGrpSpPr/>
          <p:nvPr/>
        </p:nvGrpSpPr>
        <p:grpSpPr>
          <a:xfrm>
            <a:off x="2331233" y="699665"/>
            <a:ext cx="2265405" cy="1017373"/>
            <a:chOff x="6878595" y="5840627"/>
            <a:chExt cx="2265405" cy="1017373"/>
          </a:xfrm>
        </p:grpSpPr>
        <p:sp>
          <p:nvSpPr>
            <p:cNvPr id="120" name="Rechthoek 11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21" name="Rechthoek 12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22" name="Rechthoek 12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23" name="Rechthoek 12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24" name="Groep 123"/>
          <p:cNvGrpSpPr/>
          <p:nvPr/>
        </p:nvGrpSpPr>
        <p:grpSpPr>
          <a:xfrm>
            <a:off x="2342872" y="-291339"/>
            <a:ext cx="2265405" cy="1017373"/>
            <a:chOff x="6878595" y="5840627"/>
            <a:chExt cx="2265405" cy="1017373"/>
          </a:xfrm>
        </p:grpSpPr>
        <p:sp>
          <p:nvSpPr>
            <p:cNvPr id="125" name="Rechthoek 12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26" name="Rechthoek 12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27" name="Rechthoek 12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28" name="Rechthoek 12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29" name="Groep 128"/>
          <p:cNvGrpSpPr/>
          <p:nvPr/>
        </p:nvGrpSpPr>
        <p:grpSpPr>
          <a:xfrm>
            <a:off x="49382" y="5814179"/>
            <a:ext cx="2265405" cy="1017373"/>
            <a:chOff x="6878595" y="5840627"/>
            <a:chExt cx="2265405" cy="1017373"/>
          </a:xfrm>
        </p:grpSpPr>
        <p:sp>
          <p:nvSpPr>
            <p:cNvPr id="130" name="Rechthoek 12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31" name="Rechthoek 13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32" name="Rechthoek 13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33" name="Rechthoek 13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34" name="Groep 133"/>
          <p:cNvGrpSpPr/>
          <p:nvPr/>
        </p:nvGrpSpPr>
        <p:grpSpPr>
          <a:xfrm>
            <a:off x="53719" y="4801214"/>
            <a:ext cx="2265405" cy="1017373"/>
            <a:chOff x="6878595" y="5840627"/>
            <a:chExt cx="2265405" cy="1017373"/>
          </a:xfrm>
        </p:grpSpPr>
        <p:sp>
          <p:nvSpPr>
            <p:cNvPr id="135" name="Rechthoek 13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36" name="Rechthoek 13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37" name="Rechthoek 13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38" name="Rechthoek 13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39" name="Groep 138"/>
          <p:cNvGrpSpPr/>
          <p:nvPr/>
        </p:nvGrpSpPr>
        <p:grpSpPr>
          <a:xfrm>
            <a:off x="49382" y="3768972"/>
            <a:ext cx="2265405" cy="1017373"/>
            <a:chOff x="6878595" y="5840627"/>
            <a:chExt cx="2265405" cy="1017373"/>
          </a:xfrm>
        </p:grpSpPr>
        <p:sp>
          <p:nvSpPr>
            <p:cNvPr id="140" name="Rechthoek 13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41" name="Rechthoek 14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42" name="Rechthoek 14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43" name="Rechthoek 14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44" name="Groep 143"/>
          <p:cNvGrpSpPr/>
          <p:nvPr/>
        </p:nvGrpSpPr>
        <p:grpSpPr>
          <a:xfrm>
            <a:off x="61061" y="2746796"/>
            <a:ext cx="2265405" cy="1017373"/>
            <a:chOff x="6878595" y="5840627"/>
            <a:chExt cx="2265405" cy="1017373"/>
          </a:xfrm>
        </p:grpSpPr>
        <p:sp>
          <p:nvSpPr>
            <p:cNvPr id="145" name="Rechthoek 14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46" name="Rechthoek 14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47" name="Rechthoek 14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48" name="Rechthoek 14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54" name="Groep 153"/>
          <p:cNvGrpSpPr/>
          <p:nvPr/>
        </p:nvGrpSpPr>
        <p:grpSpPr>
          <a:xfrm>
            <a:off x="49382" y="690849"/>
            <a:ext cx="2265405" cy="1017373"/>
            <a:chOff x="6878595" y="5840627"/>
            <a:chExt cx="2265405" cy="1017373"/>
          </a:xfrm>
        </p:grpSpPr>
        <p:sp>
          <p:nvSpPr>
            <p:cNvPr id="155" name="Rechthoek 15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56" name="Rechthoek 15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57" name="Rechthoek 15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58" name="Rechthoek 15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sp>
        <p:nvSpPr>
          <p:cNvPr id="168" name="Rechthoek 167"/>
          <p:cNvSpPr/>
          <p:nvPr/>
        </p:nvSpPr>
        <p:spPr>
          <a:xfrm>
            <a:off x="1828800" y="2182995"/>
            <a:ext cx="536028" cy="33948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grpSp>
        <p:nvGrpSpPr>
          <p:cNvPr id="159" name="Groep 158"/>
          <p:cNvGrpSpPr/>
          <p:nvPr/>
        </p:nvGrpSpPr>
        <p:grpSpPr>
          <a:xfrm>
            <a:off x="61021" y="-300155"/>
            <a:ext cx="2265405" cy="1017373"/>
            <a:chOff x="6878595" y="5840627"/>
            <a:chExt cx="2265405" cy="1017373"/>
          </a:xfrm>
        </p:grpSpPr>
        <p:sp>
          <p:nvSpPr>
            <p:cNvPr id="160" name="Rechthoek 15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61" name="Rechthoek 16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62" name="Rechthoek 16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63" name="Rechthoek 16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14" name="Groep 113"/>
          <p:cNvGrpSpPr/>
          <p:nvPr/>
        </p:nvGrpSpPr>
        <p:grpSpPr>
          <a:xfrm>
            <a:off x="2339296" y="1723672"/>
            <a:ext cx="2265405" cy="1017373"/>
            <a:chOff x="6878595" y="5840627"/>
            <a:chExt cx="2265405" cy="1017373"/>
          </a:xfrm>
        </p:grpSpPr>
        <p:sp>
          <p:nvSpPr>
            <p:cNvPr id="115" name="Rechthoek 114"/>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16" name="Rechthoek 115"/>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17" name="Rechthoek 116"/>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18" name="Rechthoek 117"/>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grpSp>
        <p:nvGrpSpPr>
          <p:cNvPr id="149" name="Groep 148"/>
          <p:cNvGrpSpPr/>
          <p:nvPr/>
        </p:nvGrpSpPr>
        <p:grpSpPr>
          <a:xfrm>
            <a:off x="56310" y="1716333"/>
            <a:ext cx="2265405" cy="1017373"/>
            <a:chOff x="6878595" y="5840627"/>
            <a:chExt cx="2265405" cy="1017373"/>
          </a:xfrm>
        </p:grpSpPr>
        <p:sp>
          <p:nvSpPr>
            <p:cNvPr id="150" name="Rechthoek 14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51" name="Rechthoek 15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52" name="Rechthoek 15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53" name="Rechthoek 15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spTree>
    <p:extLst>
      <p:ext uri="{BB962C8B-B14F-4D97-AF65-F5344CB8AC3E}">
        <p14:creationId xmlns:p14="http://schemas.microsoft.com/office/powerpoint/2010/main" val="3193976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42"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animEffect transition="in" filter="fade">
                                      <p:cBhvr>
                                        <p:cTn id="9" dur="1000"/>
                                        <p:tgtEl>
                                          <p:spTgt spid="12"/>
                                        </p:tgtEl>
                                      </p:cBhvr>
                                    </p:animEffect>
                                    <p:anim calcmode="lin" valueType="num">
                                      <p:cBhvr>
                                        <p:cTn id="10" dur="1000" fill="hold"/>
                                        <p:tgtEl>
                                          <p:spTgt spid="12"/>
                                        </p:tgtEl>
                                        <p:attrNameLst>
                                          <p:attrName>ppt_x</p:attrName>
                                        </p:attrNameLst>
                                      </p:cBhvr>
                                      <p:tavLst>
                                        <p:tav tm="0">
                                          <p:val>
                                            <p:strVal val="#ppt_x"/>
                                          </p:val>
                                        </p:tav>
                                        <p:tav tm="100000">
                                          <p:val>
                                            <p:strVal val="#ppt_x"/>
                                          </p:val>
                                        </p:tav>
                                      </p:tavLst>
                                    </p:anim>
                                    <p:anim calcmode="lin" valueType="num">
                                      <p:cBhvr>
                                        <p:cTn id="11" dur="1000" fill="hold"/>
                                        <p:tgtEl>
                                          <p:spTgt spid="12"/>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7"/>
                                            </p:cond>
                                          </p:stCondLst>
                                          <p:endCondLst>
                                            <p:cond evt="onStopAudio" delay="0">
                                              <p:tgtEl>
                                                <p:sldTgt/>
                                              </p:tgtEl>
                                            </p:cond>
                                          </p:endCondLst>
                                        </p:cTn>
                                        <p:tgtEl>
                                          <p:sndTgt r:embed="rId2" name="chimes.wav"/>
                                        </p:tgtEl>
                                      </p:cMediaNode>
                                    </p:audio>
                                  </p:subTnLst>
                                </p:cTn>
                              </p:par>
                              <p:par>
                                <p:cTn id="12" presetID="42" presetClass="entr" presetSubtype="0" fill="hold" nodeType="withEffect">
                                  <p:stCondLst>
                                    <p:cond delay="100"/>
                                  </p:stCondLst>
                                  <p:childTnLst>
                                    <p:set>
                                      <p:cBhvr>
                                        <p:cTn id="13" dur="1" fill="hold">
                                          <p:stCondLst>
                                            <p:cond delay="0"/>
                                          </p:stCondLst>
                                        </p:cTn>
                                        <p:tgtEl>
                                          <p:spTgt spid="34"/>
                                        </p:tgtEl>
                                        <p:attrNameLst>
                                          <p:attrName>style.visibility</p:attrName>
                                        </p:attrNameLst>
                                      </p:cBhvr>
                                      <p:to>
                                        <p:strVal val="visible"/>
                                      </p:to>
                                    </p:set>
                                    <p:animEffect transition="in" filter="fade">
                                      <p:cBhvr>
                                        <p:cTn id="14" dur="1000"/>
                                        <p:tgtEl>
                                          <p:spTgt spid="34"/>
                                        </p:tgtEl>
                                      </p:cBhvr>
                                    </p:animEffect>
                                    <p:anim calcmode="lin" valueType="num">
                                      <p:cBhvr>
                                        <p:cTn id="15" dur="1000" fill="hold"/>
                                        <p:tgtEl>
                                          <p:spTgt spid="34"/>
                                        </p:tgtEl>
                                        <p:attrNameLst>
                                          <p:attrName>ppt_x</p:attrName>
                                        </p:attrNameLst>
                                      </p:cBhvr>
                                      <p:tavLst>
                                        <p:tav tm="0">
                                          <p:val>
                                            <p:strVal val="#ppt_x"/>
                                          </p:val>
                                        </p:tav>
                                        <p:tav tm="100000">
                                          <p:val>
                                            <p:strVal val="#ppt_x"/>
                                          </p:val>
                                        </p:tav>
                                      </p:tavLst>
                                    </p:anim>
                                    <p:anim calcmode="lin" valueType="num">
                                      <p:cBhvr>
                                        <p:cTn id="16" dur="1000" fill="hold"/>
                                        <p:tgtEl>
                                          <p:spTgt spid="3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2"/>
                                            </p:cond>
                                          </p:stCondLst>
                                          <p:endCondLst>
                                            <p:cond evt="onStopAudio" delay="0">
                                              <p:tgtEl>
                                                <p:sldTgt/>
                                              </p:tgtEl>
                                            </p:cond>
                                          </p:endCondLst>
                                        </p:cTn>
                                        <p:tgtEl>
                                          <p:sndTgt r:embed="rId2" name="chimes.wav"/>
                                        </p:tgtEl>
                                      </p:cMediaNode>
                                    </p:audio>
                                  </p:subTnLst>
                                </p:cTn>
                              </p:par>
                              <p:par>
                                <p:cTn id="17" presetID="42" presetClass="entr" presetSubtype="0" fill="hold" nodeType="withEffect">
                                  <p:stCondLst>
                                    <p:cond delay="200"/>
                                  </p:stCondLst>
                                  <p:childTnLst>
                                    <p:set>
                                      <p:cBhvr>
                                        <p:cTn id="18" dur="1" fill="hold">
                                          <p:stCondLst>
                                            <p:cond delay="0"/>
                                          </p:stCondLst>
                                        </p:cTn>
                                        <p:tgtEl>
                                          <p:spTgt spid="39"/>
                                        </p:tgtEl>
                                        <p:attrNameLst>
                                          <p:attrName>style.visibility</p:attrName>
                                        </p:attrNameLst>
                                      </p:cBhvr>
                                      <p:to>
                                        <p:strVal val="visible"/>
                                      </p:to>
                                    </p:set>
                                    <p:animEffect transition="in" filter="fade">
                                      <p:cBhvr>
                                        <p:cTn id="19" dur="1000"/>
                                        <p:tgtEl>
                                          <p:spTgt spid="39"/>
                                        </p:tgtEl>
                                      </p:cBhvr>
                                    </p:animEffect>
                                    <p:anim calcmode="lin" valueType="num">
                                      <p:cBhvr>
                                        <p:cTn id="20" dur="1000" fill="hold"/>
                                        <p:tgtEl>
                                          <p:spTgt spid="39"/>
                                        </p:tgtEl>
                                        <p:attrNameLst>
                                          <p:attrName>ppt_x</p:attrName>
                                        </p:attrNameLst>
                                      </p:cBhvr>
                                      <p:tavLst>
                                        <p:tav tm="0">
                                          <p:val>
                                            <p:strVal val="#ppt_x"/>
                                          </p:val>
                                        </p:tav>
                                        <p:tav tm="100000">
                                          <p:val>
                                            <p:strVal val="#ppt_x"/>
                                          </p:val>
                                        </p:tav>
                                      </p:tavLst>
                                    </p:anim>
                                    <p:anim calcmode="lin" valueType="num">
                                      <p:cBhvr>
                                        <p:cTn id="21" dur="1000" fill="hold"/>
                                        <p:tgtEl>
                                          <p:spTgt spid="3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chimes.wav"/>
                                        </p:tgtEl>
                                      </p:cMediaNode>
                                    </p:audio>
                                  </p:subTnLst>
                                </p:cTn>
                              </p:par>
                              <p:par>
                                <p:cTn id="22" presetID="42" presetClass="entr" presetSubtype="0" fill="hold" nodeType="withEffect">
                                  <p:stCondLst>
                                    <p:cond delay="300"/>
                                  </p:stCondLst>
                                  <p:childTnLst>
                                    <p:set>
                                      <p:cBhvr>
                                        <p:cTn id="23" dur="1" fill="hold">
                                          <p:stCondLst>
                                            <p:cond delay="0"/>
                                          </p:stCondLst>
                                        </p:cTn>
                                        <p:tgtEl>
                                          <p:spTgt spid="44"/>
                                        </p:tgtEl>
                                        <p:attrNameLst>
                                          <p:attrName>style.visibility</p:attrName>
                                        </p:attrNameLst>
                                      </p:cBhvr>
                                      <p:to>
                                        <p:strVal val="visible"/>
                                      </p:to>
                                    </p:set>
                                    <p:animEffect transition="in" filter="fade">
                                      <p:cBhvr>
                                        <p:cTn id="24" dur="1000"/>
                                        <p:tgtEl>
                                          <p:spTgt spid="44"/>
                                        </p:tgtEl>
                                      </p:cBhvr>
                                    </p:animEffect>
                                    <p:anim calcmode="lin" valueType="num">
                                      <p:cBhvr>
                                        <p:cTn id="25" dur="1000" fill="hold"/>
                                        <p:tgtEl>
                                          <p:spTgt spid="44"/>
                                        </p:tgtEl>
                                        <p:attrNameLst>
                                          <p:attrName>ppt_x</p:attrName>
                                        </p:attrNameLst>
                                      </p:cBhvr>
                                      <p:tavLst>
                                        <p:tav tm="0">
                                          <p:val>
                                            <p:strVal val="#ppt_x"/>
                                          </p:val>
                                        </p:tav>
                                        <p:tav tm="100000">
                                          <p:val>
                                            <p:strVal val="#ppt_x"/>
                                          </p:val>
                                        </p:tav>
                                      </p:tavLst>
                                    </p:anim>
                                    <p:anim calcmode="lin" valueType="num">
                                      <p:cBhvr>
                                        <p:cTn id="26" dur="1000" fill="hold"/>
                                        <p:tgtEl>
                                          <p:spTgt spid="4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2" name="chimes.wav"/>
                                        </p:tgtEl>
                                      </p:cMediaNode>
                                    </p:audio>
                                  </p:subTnLst>
                                </p:cTn>
                              </p:par>
                              <p:par>
                                <p:cTn id="27" presetID="42" presetClass="entr" presetSubtype="0" fill="hold" nodeType="withEffect">
                                  <p:stCondLst>
                                    <p:cond delay="400"/>
                                  </p:stCondLst>
                                  <p:childTnLst>
                                    <p:set>
                                      <p:cBhvr>
                                        <p:cTn id="28" dur="1" fill="hold">
                                          <p:stCondLst>
                                            <p:cond delay="0"/>
                                          </p:stCondLst>
                                        </p:cTn>
                                        <p:tgtEl>
                                          <p:spTgt spid="49"/>
                                        </p:tgtEl>
                                        <p:attrNameLst>
                                          <p:attrName>style.visibility</p:attrName>
                                        </p:attrNameLst>
                                      </p:cBhvr>
                                      <p:to>
                                        <p:strVal val="visible"/>
                                      </p:to>
                                    </p:set>
                                    <p:animEffect transition="in" filter="fade">
                                      <p:cBhvr>
                                        <p:cTn id="29" dur="1000"/>
                                        <p:tgtEl>
                                          <p:spTgt spid="49"/>
                                        </p:tgtEl>
                                      </p:cBhvr>
                                    </p:animEffect>
                                    <p:anim calcmode="lin" valueType="num">
                                      <p:cBhvr>
                                        <p:cTn id="30" dur="1000" fill="hold"/>
                                        <p:tgtEl>
                                          <p:spTgt spid="49"/>
                                        </p:tgtEl>
                                        <p:attrNameLst>
                                          <p:attrName>ppt_x</p:attrName>
                                        </p:attrNameLst>
                                      </p:cBhvr>
                                      <p:tavLst>
                                        <p:tav tm="0">
                                          <p:val>
                                            <p:strVal val="#ppt_x"/>
                                          </p:val>
                                        </p:tav>
                                        <p:tav tm="100000">
                                          <p:val>
                                            <p:strVal val="#ppt_x"/>
                                          </p:val>
                                        </p:tav>
                                      </p:tavLst>
                                    </p:anim>
                                    <p:anim calcmode="lin" valueType="num">
                                      <p:cBhvr>
                                        <p:cTn id="31" dur="1000" fill="hold"/>
                                        <p:tgtEl>
                                          <p:spTgt spid="4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2" name="chimes.wav"/>
                                        </p:tgtEl>
                                      </p:cMediaNode>
                                    </p:audio>
                                  </p:subTnLst>
                                </p:cTn>
                              </p:par>
                              <p:par>
                                <p:cTn id="32" presetID="42" presetClass="entr" presetSubtype="0" fill="hold" nodeType="withEffect">
                                  <p:stCondLst>
                                    <p:cond delay="500"/>
                                  </p:stCondLst>
                                  <p:childTnLst>
                                    <p:set>
                                      <p:cBhvr>
                                        <p:cTn id="33" dur="1" fill="hold">
                                          <p:stCondLst>
                                            <p:cond delay="0"/>
                                          </p:stCondLst>
                                        </p:cTn>
                                        <p:tgtEl>
                                          <p:spTgt spid="54"/>
                                        </p:tgtEl>
                                        <p:attrNameLst>
                                          <p:attrName>style.visibility</p:attrName>
                                        </p:attrNameLst>
                                      </p:cBhvr>
                                      <p:to>
                                        <p:strVal val="visible"/>
                                      </p:to>
                                    </p:set>
                                    <p:animEffect transition="in" filter="fade">
                                      <p:cBhvr>
                                        <p:cTn id="34" dur="1000"/>
                                        <p:tgtEl>
                                          <p:spTgt spid="54"/>
                                        </p:tgtEl>
                                      </p:cBhvr>
                                    </p:animEffect>
                                    <p:anim calcmode="lin" valueType="num">
                                      <p:cBhvr>
                                        <p:cTn id="35" dur="1000" fill="hold"/>
                                        <p:tgtEl>
                                          <p:spTgt spid="54"/>
                                        </p:tgtEl>
                                        <p:attrNameLst>
                                          <p:attrName>ppt_x</p:attrName>
                                        </p:attrNameLst>
                                      </p:cBhvr>
                                      <p:tavLst>
                                        <p:tav tm="0">
                                          <p:val>
                                            <p:strVal val="#ppt_x"/>
                                          </p:val>
                                        </p:tav>
                                        <p:tav tm="100000">
                                          <p:val>
                                            <p:strVal val="#ppt_x"/>
                                          </p:val>
                                        </p:tav>
                                      </p:tavLst>
                                    </p:anim>
                                    <p:anim calcmode="lin" valueType="num">
                                      <p:cBhvr>
                                        <p:cTn id="36" dur="1000" fill="hold"/>
                                        <p:tgtEl>
                                          <p:spTgt spid="5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32"/>
                                            </p:cond>
                                          </p:stCondLst>
                                          <p:endCondLst>
                                            <p:cond evt="onStopAudio" delay="0">
                                              <p:tgtEl>
                                                <p:sldTgt/>
                                              </p:tgtEl>
                                            </p:cond>
                                          </p:endCondLst>
                                        </p:cTn>
                                        <p:tgtEl>
                                          <p:sndTgt r:embed="rId2" name="chimes.wav"/>
                                        </p:tgtEl>
                                      </p:cMediaNode>
                                    </p:audio>
                                  </p:subTnLst>
                                </p:cTn>
                              </p:par>
                              <p:par>
                                <p:cTn id="37" presetID="42" presetClass="entr" presetSubtype="0" fill="hold" nodeType="withEffect">
                                  <p:stCondLst>
                                    <p:cond delay="600"/>
                                  </p:stCondLst>
                                  <p:childTnLst>
                                    <p:set>
                                      <p:cBhvr>
                                        <p:cTn id="38" dur="1" fill="hold">
                                          <p:stCondLst>
                                            <p:cond delay="0"/>
                                          </p:stCondLst>
                                        </p:cTn>
                                        <p:tgtEl>
                                          <p:spTgt spid="59"/>
                                        </p:tgtEl>
                                        <p:attrNameLst>
                                          <p:attrName>style.visibility</p:attrName>
                                        </p:attrNameLst>
                                      </p:cBhvr>
                                      <p:to>
                                        <p:strVal val="visible"/>
                                      </p:to>
                                    </p:set>
                                    <p:animEffect transition="in" filter="fade">
                                      <p:cBhvr>
                                        <p:cTn id="39" dur="1000"/>
                                        <p:tgtEl>
                                          <p:spTgt spid="59"/>
                                        </p:tgtEl>
                                      </p:cBhvr>
                                    </p:animEffect>
                                    <p:anim calcmode="lin" valueType="num">
                                      <p:cBhvr>
                                        <p:cTn id="40" dur="1000" fill="hold"/>
                                        <p:tgtEl>
                                          <p:spTgt spid="59"/>
                                        </p:tgtEl>
                                        <p:attrNameLst>
                                          <p:attrName>ppt_x</p:attrName>
                                        </p:attrNameLst>
                                      </p:cBhvr>
                                      <p:tavLst>
                                        <p:tav tm="0">
                                          <p:val>
                                            <p:strVal val="#ppt_x"/>
                                          </p:val>
                                        </p:tav>
                                        <p:tav tm="100000">
                                          <p:val>
                                            <p:strVal val="#ppt_x"/>
                                          </p:val>
                                        </p:tav>
                                      </p:tavLst>
                                    </p:anim>
                                    <p:anim calcmode="lin" valueType="num">
                                      <p:cBhvr>
                                        <p:cTn id="41" dur="1000" fill="hold"/>
                                        <p:tgtEl>
                                          <p:spTgt spid="5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2" name="chimes.wav"/>
                                        </p:tgtEl>
                                      </p:cMediaNode>
                                    </p:audio>
                                  </p:subTnLst>
                                </p:cTn>
                              </p:par>
                              <p:par>
                                <p:cTn id="42" presetID="42" presetClass="entr" presetSubtype="0" fill="hold" nodeType="withEffect">
                                  <p:stCondLst>
                                    <p:cond delay="700"/>
                                  </p:stCondLst>
                                  <p:childTnLst>
                                    <p:set>
                                      <p:cBhvr>
                                        <p:cTn id="43" dur="1" fill="hold">
                                          <p:stCondLst>
                                            <p:cond delay="0"/>
                                          </p:stCondLst>
                                        </p:cTn>
                                        <p:tgtEl>
                                          <p:spTgt spid="64"/>
                                        </p:tgtEl>
                                        <p:attrNameLst>
                                          <p:attrName>style.visibility</p:attrName>
                                        </p:attrNameLst>
                                      </p:cBhvr>
                                      <p:to>
                                        <p:strVal val="visible"/>
                                      </p:to>
                                    </p:set>
                                    <p:animEffect transition="in" filter="fade">
                                      <p:cBhvr>
                                        <p:cTn id="44" dur="1000"/>
                                        <p:tgtEl>
                                          <p:spTgt spid="64"/>
                                        </p:tgtEl>
                                      </p:cBhvr>
                                    </p:animEffect>
                                    <p:anim calcmode="lin" valueType="num">
                                      <p:cBhvr>
                                        <p:cTn id="45" dur="1000" fill="hold"/>
                                        <p:tgtEl>
                                          <p:spTgt spid="64"/>
                                        </p:tgtEl>
                                        <p:attrNameLst>
                                          <p:attrName>ppt_x</p:attrName>
                                        </p:attrNameLst>
                                      </p:cBhvr>
                                      <p:tavLst>
                                        <p:tav tm="0">
                                          <p:val>
                                            <p:strVal val="#ppt_x"/>
                                          </p:val>
                                        </p:tav>
                                        <p:tav tm="100000">
                                          <p:val>
                                            <p:strVal val="#ppt_x"/>
                                          </p:val>
                                        </p:tav>
                                      </p:tavLst>
                                    </p:anim>
                                    <p:anim calcmode="lin" valueType="num">
                                      <p:cBhvr>
                                        <p:cTn id="46" dur="1000" fill="hold"/>
                                        <p:tgtEl>
                                          <p:spTgt spid="6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2" name="chimes.wav"/>
                                        </p:tgtEl>
                                      </p:cMediaNode>
                                    </p:audio>
                                  </p:subTnLst>
                                </p:cTn>
                              </p:par>
                              <p:par>
                                <p:cTn id="47" presetID="42" presetClass="entr" presetSubtype="0" fill="hold" nodeType="withEffect">
                                  <p:stCondLst>
                                    <p:cond delay="800"/>
                                  </p:stCondLst>
                                  <p:childTnLst>
                                    <p:set>
                                      <p:cBhvr>
                                        <p:cTn id="48" dur="1" fill="hold">
                                          <p:stCondLst>
                                            <p:cond delay="0"/>
                                          </p:stCondLst>
                                        </p:cTn>
                                        <p:tgtEl>
                                          <p:spTgt spid="69"/>
                                        </p:tgtEl>
                                        <p:attrNameLst>
                                          <p:attrName>style.visibility</p:attrName>
                                        </p:attrNameLst>
                                      </p:cBhvr>
                                      <p:to>
                                        <p:strVal val="visible"/>
                                      </p:to>
                                    </p:set>
                                    <p:animEffect transition="in" filter="fade">
                                      <p:cBhvr>
                                        <p:cTn id="49" dur="1000"/>
                                        <p:tgtEl>
                                          <p:spTgt spid="69"/>
                                        </p:tgtEl>
                                      </p:cBhvr>
                                    </p:animEffect>
                                    <p:anim calcmode="lin" valueType="num">
                                      <p:cBhvr>
                                        <p:cTn id="50" dur="1000" fill="hold"/>
                                        <p:tgtEl>
                                          <p:spTgt spid="69"/>
                                        </p:tgtEl>
                                        <p:attrNameLst>
                                          <p:attrName>ppt_x</p:attrName>
                                        </p:attrNameLst>
                                      </p:cBhvr>
                                      <p:tavLst>
                                        <p:tav tm="0">
                                          <p:val>
                                            <p:strVal val="#ppt_x"/>
                                          </p:val>
                                        </p:tav>
                                        <p:tav tm="100000">
                                          <p:val>
                                            <p:strVal val="#ppt_x"/>
                                          </p:val>
                                        </p:tav>
                                      </p:tavLst>
                                    </p:anim>
                                    <p:anim calcmode="lin" valueType="num">
                                      <p:cBhvr>
                                        <p:cTn id="51" dur="1000" fill="hold"/>
                                        <p:tgtEl>
                                          <p:spTgt spid="6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2" name="chimes.wav"/>
                                        </p:tgtEl>
                                      </p:cMediaNode>
                                    </p:audio>
                                  </p:subTnLst>
                                </p:cTn>
                              </p:par>
                              <p:par>
                                <p:cTn id="52" presetID="42" presetClass="entr" presetSubtype="0" fill="hold" nodeType="withEffect">
                                  <p:stCondLst>
                                    <p:cond delay="900"/>
                                  </p:stCondLst>
                                  <p:childTnLst>
                                    <p:set>
                                      <p:cBhvr>
                                        <p:cTn id="53" dur="1" fill="hold">
                                          <p:stCondLst>
                                            <p:cond delay="0"/>
                                          </p:stCondLst>
                                        </p:cTn>
                                        <p:tgtEl>
                                          <p:spTgt spid="74"/>
                                        </p:tgtEl>
                                        <p:attrNameLst>
                                          <p:attrName>style.visibility</p:attrName>
                                        </p:attrNameLst>
                                      </p:cBhvr>
                                      <p:to>
                                        <p:strVal val="visible"/>
                                      </p:to>
                                    </p:set>
                                    <p:animEffect transition="in" filter="fade">
                                      <p:cBhvr>
                                        <p:cTn id="54" dur="1000"/>
                                        <p:tgtEl>
                                          <p:spTgt spid="74"/>
                                        </p:tgtEl>
                                      </p:cBhvr>
                                    </p:animEffect>
                                    <p:anim calcmode="lin" valueType="num">
                                      <p:cBhvr>
                                        <p:cTn id="55" dur="1000" fill="hold"/>
                                        <p:tgtEl>
                                          <p:spTgt spid="74"/>
                                        </p:tgtEl>
                                        <p:attrNameLst>
                                          <p:attrName>ppt_x</p:attrName>
                                        </p:attrNameLst>
                                      </p:cBhvr>
                                      <p:tavLst>
                                        <p:tav tm="0">
                                          <p:val>
                                            <p:strVal val="#ppt_x"/>
                                          </p:val>
                                        </p:tav>
                                        <p:tav tm="100000">
                                          <p:val>
                                            <p:strVal val="#ppt_x"/>
                                          </p:val>
                                        </p:tav>
                                      </p:tavLst>
                                    </p:anim>
                                    <p:anim calcmode="lin" valueType="num">
                                      <p:cBhvr>
                                        <p:cTn id="56" dur="1000" fill="hold"/>
                                        <p:tgtEl>
                                          <p:spTgt spid="7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2"/>
                                            </p:cond>
                                          </p:stCondLst>
                                          <p:endCondLst>
                                            <p:cond evt="onStopAudio" delay="0">
                                              <p:tgtEl>
                                                <p:sldTgt/>
                                              </p:tgtEl>
                                            </p:cond>
                                          </p:endCondLst>
                                        </p:cTn>
                                        <p:tgtEl>
                                          <p:sndTgt r:embed="rId2" name="chimes.wav"/>
                                        </p:tgtEl>
                                      </p:cMediaNode>
                                    </p:audio>
                                  </p:subTnLst>
                                </p:cTn>
                              </p:par>
                              <p:par>
                                <p:cTn id="57" presetID="42" presetClass="entr" presetSubtype="0" fill="hold" nodeType="withEffect">
                                  <p:stCondLst>
                                    <p:cond delay="1000"/>
                                  </p:stCondLst>
                                  <p:childTnLst>
                                    <p:set>
                                      <p:cBhvr>
                                        <p:cTn id="58" dur="1" fill="hold">
                                          <p:stCondLst>
                                            <p:cond delay="0"/>
                                          </p:stCondLst>
                                        </p:cTn>
                                        <p:tgtEl>
                                          <p:spTgt spid="79"/>
                                        </p:tgtEl>
                                        <p:attrNameLst>
                                          <p:attrName>style.visibility</p:attrName>
                                        </p:attrNameLst>
                                      </p:cBhvr>
                                      <p:to>
                                        <p:strVal val="visible"/>
                                      </p:to>
                                    </p:set>
                                    <p:animEffect transition="in" filter="fade">
                                      <p:cBhvr>
                                        <p:cTn id="59" dur="1000"/>
                                        <p:tgtEl>
                                          <p:spTgt spid="79"/>
                                        </p:tgtEl>
                                      </p:cBhvr>
                                    </p:animEffect>
                                    <p:anim calcmode="lin" valueType="num">
                                      <p:cBhvr>
                                        <p:cTn id="60" dur="1000" fill="hold"/>
                                        <p:tgtEl>
                                          <p:spTgt spid="79"/>
                                        </p:tgtEl>
                                        <p:attrNameLst>
                                          <p:attrName>ppt_x</p:attrName>
                                        </p:attrNameLst>
                                      </p:cBhvr>
                                      <p:tavLst>
                                        <p:tav tm="0">
                                          <p:val>
                                            <p:strVal val="#ppt_x"/>
                                          </p:val>
                                        </p:tav>
                                        <p:tav tm="100000">
                                          <p:val>
                                            <p:strVal val="#ppt_x"/>
                                          </p:val>
                                        </p:tav>
                                      </p:tavLst>
                                    </p:anim>
                                    <p:anim calcmode="lin" valueType="num">
                                      <p:cBhvr>
                                        <p:cTn id="61" dur="1000" fill="hold"/>
                                        <p:tgtEl>
                                          <p:spTgt spid="7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7"/>
                                            </p:cond>
                                          </p:stCondLst>
                                          <p:endCondLst>
                                            <p:cond evt="onStopAudio" delay="0">
                                              <p:tgtEl>
                                                <p:sldTgt/>
                                              </p:tgtEl>
                                            </p:cond>
                                          </p:endCondLst>
                                        </p:cTn>
                                        <p:tgtEl>
                                          <p:sndTgt r:embed="rId2" name="chimes.wav"/>
                                        </p:tgtEl>
                                      </p:cMediaNode>
                                    </p:audio>
                                  </p:subTnLst>
                                </p:cTn>
                              </p:par>
                              <p:par>
                                <p:cTn id="62" presetID="42" presetClass="entr" presetSubtype="0" fill="hold" nodeType="withEffect">
                                  <p:stCondLst>
                                    <p:cond delay="1000"/>
                                  </p:stCondLst>
                                  <p:childTnLst>
                                    <p:set>
                                      <p:cBhvr>
                                        <p:cTn id="63" dur="1" fill="hold">
                                          <p:stCondLst>
                                            <p:cond delay="0"/>
                                          </p:stCondLst>
                                        </p:cTn>
                                        <p:tgtEl>
                                          <p:spTgt spid="84"/>
                                        </p:tgtEl>
                                        <p:attrNameLst>
                                          <p:attrName>style.visibility</p:attrName>
                                        </p:attrNameLst>
                                      </p:cBhvr>
                                      <p:to>
                                        <p:strVal val="visible"/>
                                      </p:to>
                                    </p:set>
                                    <p:animEffect transition="in" filter="fade">
                                      <p:cBhvr>
                                        <p:cTn id="64" dur="1000"/>
                                        <p:tgtEl>
                                          <p:spTgt spid="84"/>
                                        </p:tgtEl>
                                      </p:cBhvr>
                                    </p:animEffect>
                                    <p:anim calcmode="lin" valueType="num">
                                      <p:cBhvr>
                                        <p:cTn id="65" dur="1000" fill="hold"/>
                                        <p:tgtEl>
                                          <p:spTgt spid="84"/>
                                        </p:tgtEl>
                                        <p:attrNameLst>
                                          <p:attrName>ppt_x</p:attrName>
                                        </p:attrNameLst>
                                      </p:cBhvr>
                                      <p:tavLst>
                                        <p:tav tm="0">
                                          <p:val>
                                            <p:strVal val="#ppt_x"/>
                                          </p:val>
                                        </p:tav>
                                        <p:tav tm="100000">
                                          <p:val>
                                            <p:strVal val="#ppt_x"/>
                                          </p:val>
                                        </p:tav>
                                      </p:tavLst>
                                    </p:anim>
                                    <p:anim calcmode="lin" valueType="num">
                                      <p:cBhvr>
                                        <p:cTn id="66" dur="1000" fill="hold"/>
                                        <p:tgtEl>
                                          <p:spTgt spid="8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62"/>
                                            </p:cond>
                                          </p:stCondLst>
                                          <p:endCondLst>
                                            <p:cond evt="onStopAudio" delay="0">
                                              <p:tgtEl>
                                                <p:sldTgt/>
                                              </p:tgtEl>
                                            </p:cond>
                                          </p:endCondLst>
                                        </p:cTn>
                                        <p:tgtEl>
                                          <p:sndTgt r:embed="rId2" name="chimes.wav"/>
                                        </p:tgtEl>
                                      </p:cMediaNode>
                                    </p:audio>
                                  </p:subTnLst>
                                </p:cTn>
                              </p:par>
                              <p:par>
                                <p:cTn id="67" presetID="42" presetClass="entr" presetSubtype="0" fill="hold" nodeType="withEffect">
                                  <p:stCondLst>
                                    <p:cond delay="1100"/>
                                  </p:stCondLst>
                                  <p:childTnLst>
                                    <p:set>
                                      <p:cBhvr>
                                        <p:cTn id="68" dur="1" fill="hold">
                                          <p:stCondLst>
                                            <p:cond delay="0"/>
                                          </p:stCondLst>
                                        </p:cTn>
                                        <p:tgtEl>
                                          <p:spTgt spid="89"/>
                                        </p:tgtEl>
                                        <p:attrNameLst>
                                          <p:attrName>style.visibility</p:attrName>
                                        </p:attrNameLst>
                                      </p:cBhvr>
                                      <p:to>
                                        <p:strVal val="visible"/>
                                      </p:to>
                                    </p:set>
                                    <p:animEffect transition="in" filter="fade">
                                      <p:cBhvr>
                                        <p:cTn id="69" dur="1000"/>
                                        <p:tgtEl>
                                          <p:spTgt spid="89"/>
                                        </p:tgtEl>
                                      </p:cBhvr>
                                    </p:animEffect>
                                    <p:anim calcmode="lin" valueType="num">
                                      <p:cBhvr>
                                        <p:cTn id="70" dur="1000" fill="hold"/>
                                        <p:tgtEl>
                                          <p:spTgt spid="89"/>
                                        </p:tgtEl>
                                        <p:attrNameLst>
                                          <p:attrName>ppt_x</p:attrName>
                                        </p:attrNameLst>
                                      </p:cBhvr>
                                      <p:tavLst>
                                        <p:tav tm="0">
                                          <p:val>
                                            <p:strVal val="#ppt_x"/>
                                          </p:val>
                                        </p:tav>
                                        <p:tav tm="100000">
                                          <p:val>
                                            <p:strVal val="#ppt_x"/>
                                          </p:val>
                                        </p:tav>
                                      </p:tavLst>
                                    </p:anim>
                                    <p:anim calcmode="lin" valueType="num">
                                      <p:cBhvr>
                                        <p:cTn id="71" dur="1000" fill="hold"/>
                                        <p:tgtEl>
                                          <p:spTgt spid="8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67"/>
                                            </p:cond>
                                          </p:stCondLst>
                                          <p:endCondLst>
                                            <p:cond evt="onStopAudio" delay="0">
                                              <p:tgtEl>
                                                <p:sldTgt/>
                                              </p:tgtEl>
                                            </p:cond>
                                          </p:endCondLst>
                                        </p:cTn>
                                        <p:tgtEl>
                                          <p:sndTgt r:embed="rId2" name="chimes.wav"/>
                                        </p:tgtEl>
                                      </p:cMediaNode>
                                    </p:audio>
                                  </p:subTnLst>
                                </p:cTn>
                              </p:par>
                              <p:par>
                                <p:cTn id="72" presetID="42" presetClass="entr" presetSubtype="0" fill="hold" nodeType="withEffect">
                                  <p:stCondLst>
                                    <p:cond delay="1200"/>
                                  </p:stCondLst>
                                  <p:childTnLst>
                                    <p:set>
                                      <p:cBhvr>
                                        <p:cTn id="73" dur="1" fill="hold">
                                          <p:stCondLst>
                                            <p:cond delay="0"/>
                                          </p:stCondLst>
                                        </p:cTn>
                                        <p:tgtEl>
                                          <p:spTgt spid="94"/>
                                        </p:tgtEl>
                                        <p:attrNameLst>
                                          <p:attrName>style.visibility</p:attrName>
                                        </p:attrNameLst>
                                      </p:cBhvr>
                                      <p:to>
                                        <p:strVal val="visible"/>
                                      </p:to>
                                    </p:set>
                                    <p:animEffect transition="in" filter="fade">
                                      <p:cBhvr>
                                        <p:cTn id="74" dur="1000"/>
                                        <p:tgtEl>
                                          <p:spTgt spid="94"/>
                                        </p:tgtEl>
                                      </p:cBhvr>
                                    </p:animEffect>
                                    <p:anim calcmode="lin" valueType="num">
                                      <p:cBhvr>
                                        <p:cTn id="75" dur="1000" fill="hold"/>
                                        <p:tgtEl>
                                          <p:spTgt spid="94"/>
                                        </p:tgtEl>
                                        <p:attrNameLst>
                                          <p:attrName>ppt_x</p:attrName>
                                        </p:attrNameLst>
                                      </p:cBhvr>
                                      <p:tavLst>
                                        <p:tav tm="0">
                                          <p:val>
                                            <p:strVal val="#ppt_x"/>
                                          </p:val>
                                        </p:tav>
                                        <p:tav tm="100000">
                                          <p:val>
                                            <p:strVal val="#ppt_x"/>
                                          </p:val>
                                        </p:tav>
                                      </p:tavLst>
                                    </p:anim>
                                    <p:anim calcmode="lin" valueType="num">
                                      <p:cBhvr>
                                        <p:cTn id="76" dur="1000" fill="hold"/>
                                        <p:tgtEl>
                                          <p:spTgt spid="9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72"/>
                                            </p:cond>
                                          </p:stCondLst>
                                          <p:endCondLst>
                                            <p:cond evt="onStopAudio" delay="0">
                                              <p:tgtEl>
                                                <p:sldTgt/>
                                              </p:tgtEl>
                                            </p:cond>
                                          </p:endCondLst>
                                        </p:cTn>
                                        <p:tgtEl>
                                          <p:sndTgt r:embed="rId2" name="chimes.wav"/>
                                        </p:tgtEl>
                                      </p:cMediaNode>
                                    </p:audio>
                                  </p:subTnLst>
                                </p:cTn>
                              </p:par>
                              <p:par>
                                <p:cTn id="77" presetID="42" presetClass="entr" presetSubtype="0" fill="hold" nodeType="withEffect">
                                  <p:stCondLst>
                                    <p:cond delay="1300"/>
                                  </p:stCondLst>
                                  <p:childTnLst>
                                    <p:set>
                                      <p:cBhvr>
                                        <p:cTn id="78" dur="1" fill="hold">
                                          <p:stCondLst>
                                            <p:cond delay="0"/>
                                          </p:stCondLst>
                                        </p:cTn>
                                        <p:tgtEl>
                                          <p:spTgt spid="99"/>
                                        </p:tgtEl>
                                        <p:attrNameLst>
                                          <p:attrName>style.visibility</p:attrName>
                                        </p:attrNameLst>
                                      </p:cBhvr>
                                      <p:to>
                                        <p:strVal val="visible"/>
                                      </p:to>
                                    </p:set>
                                    <p:animEffect transition="in" filter="fade">
                                      <p:cBhvr>
                                        <p:cTn id="79" dur="1000"/>
                                        <p:tgtEl>
                                          <p:spTgt spid="99"/>
                                        </p:tgtEl>
                                      </p:cBhvr>
                                    </p:animEffect>
                                    <p:anim calcmode="lin" valueType="num">
                                      <p:cBhvr>
                                        <p:cTn id="80" dur="1000" fill="hold"/>
                                        <p:tgtEl>
                                          <p:spTgt spid="99"/>
                                        </p:tgtEl>
                                        <p:attrNameLst>
                                          <p:attrName>ppt_x</p:attrName>
                                        </p:attrNameLst>
                                      </p:cBhvr>
                                      <p:tavLst>
                                        <p:tav tm="0">
                                          <p:val>
                                            <p:strVal val="#ppt_x"/>
                                          </p:val>
                                        </p:tav>
                                        <p:tav tm="100000">
                                          <p:val>
                                            <p:strVal val="#ppt_x"/>
                                          </p:val>
                                        </p:tav>
                                      </p:tavLst>
                                    </p:anim>
                                    <p:anim calcmode="lin" valueType="num">
                                      <p:cBhvr>
                                        <p:cTn id="81" dur="1000" fill="hold"/>
                                        <p:tgtEl>
                                          <p:spTgt spid="9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2" name="chimes.wav"/>
                                        </p:tgtEl>
                                      </p:cMediaNode>
                                    </p:audio>
                                  </p:subTnLst>
                                </p:cTn>
                              </p:par>
                              <p:par>
                                <p:cTn id="82" presetID="42" presetClass="entr" presetSubtype="0" fill="hold" nodeType="withEffect">
                                  <p:stCondLst>
                                    <p:cond delay="1400"/>
                                  </p:stCondLst>
                                  <p:childTnLst>
                                    <p:set>
                                      <p:cBhvr>
                                        <p:cTn id="83" dur="1" fill="hold">
                                          <p:stCondLst>
                                            <p:cond delay="0"/>
                                          </p:stCondLst>
                                        </p:cTn>
                                        <p:tgtEl>
                                          <p:spTgt spid="104"/>
                                        </p:tgtEl>
                                        <p:attrNameLst>
                                          <p:attrName>style.visibility</p:attrName>
                                        </p:attrNameLst>
                                      </p:cBhvr>
                                      <p:to>
                                        <p:strVal val="visible"/>
                                      </p:to>
                                    </p:set>
                                    <p:animEffect transition="in" filter="fade">
                                      <p:cBhvr>
                                        <p:cTn id="84" dur="1000"/>
                                        <p:tgtEl>
                                          <p:spTgt spid="104"/>
                                        </p:tgtEl>
                                      </p:cBhvr>
                                    </p:animEffect>
                                    <p:anim calcmode="lin" valueType="num">
                                      <p:cBhvr>
                                        <p:cTn id="85" dur="1000" fill="hold"/>
                                        <p:tgtEl>
                                          <p:spTgt spid="104"/>
                                        </p:tgtEl>
                                        <p:attrNameLst>
                                          <p:attrName>ppt_x</p:attrName>
                                        </p:attrNameLst>
                                      </p:cBhvr>
                                      <p:tavLst>
                                        <p:tav tm="0">
                                          <p:val>
                                            <p:strVal val="#ppt_x"/>
                                          </p:val>
                                        </p:tav>
                                        <p:tav tm="100000">
                                          <p:val>
                                            <p:strVal val="#ppt_x"/>
                                          </p:val>
                                        </p:tav>
                                      </p:tavLst>
                                    </p:anim>
                                    <p:anim calcmode="lin" valueType="num">
                                      <p:cBhvr>
                                        <p:cTn id="86" dur="1000" fill="hold"/>
                                        <p:tgtEl>
                                          <p:spTgt spid="10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82"/>
                                            </p:cond>
                                          </p:stCondLst>
                                          <p:endCondLst>
                                            <p:cond evt="onStopAudio" delay="0">
                                              <p:tgtEl>
                                                <p:sldTgt/>
                                              </p:tgtEl>
                                            </p:cond>
                                          </p:endCondLst>
                                        </p:cTn>
                                        <p:tgtEl>
                                          <p:sndTgt r:embed="rId2" name="chimes.wav"/>
                                        </p:tgtEl>
                                      </p:cMediaNode>
                                    </p:audio>
                                  </p:subTnLst>
                                </p:cTn>
                              </p:par>
                              <p:par>
                                <p:cTn id="87" presetID="42" presetClass="entr" presetSubtype="0" fill="hold" nodeType="withEffect">
                                  <p:stCondLst>
                                    <p:cond delay="1500"/>
                                  </p:stCondLst>
                                  <p:childTnLst>
                                    <p:set>
                                      <p:cBhvr>
                                        <p:cTn id="88" dur="1" fill="hold">
                                          <p:stCondLst>
                                            <p:cond delay="0"/>
                                          </p:stCondLst>
                                        </p:cTn>
                                        <p:tgtEl>
                                          <p:spTgt spid="109"/>
                                        </p:tgtEl>
                                        <p:attrNameLst>
                                          <p:attrName>style.visibility</p:attrName>
                                        </p:attrNameLst>
                                      </p:cBhvr>
                                      <p:to>
                                        <p:strVal val="visible"/>
                                      </p:to>
                                    </p:set>
                                    <p:animEffect transition="in" filter="fade">
                                      <p:cBhvr>
                                        <p:cTn id="89" dur="1000"/>
                                        <p:tgtEl>
                                          <p:spTgt spid="109"/>
                                        </p:tgtEl>
                                      </p:cBhvr>
                                    </p:animEffect>
                                    <p:anim calcmode="lin" valueType="num">
                                      <p:cBhvr>
                                        <p:cTn id="90" dur="1000" fill="hold"/>
                                        <p:tgtEl>
                                          <p:spTgt spid="109"/>
                                        </p:tgtEl>
                                        <p:attrNameLst>
                                          <p:attrName>ppt_x</p:attrName>
                                        </p:attrNameLst>
                                      </p:cBhvr>
                                      <p:tavLst>
                                        <p:tav tm="0">
                                          <p:val>
                                            <p:strVal val="#ppt_x"/>
                                          </p:val>
                                        </p:tav>
                                        <p:tav tm="100000">
                                          <p:val>
                                            <p:strVal val="#ppt_x"/>
                                          </p:val>
                                        </p:tav>
                                      </p:tavLst>
                                    </p:anim>
                                    <p:anim calcmode="lin" valueType="num">
                                      <p:cBhvr>
                                        <p:cTn id="91" dur="1000" fill="hold"/>
                                        <p:tgtEl>
                                          <p:spTgt spid="10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87"/>
                                            </p:cond>
                                          </p:stCondLst>
                                          <p:endCondLst>
                                            <p:cond evt="onStopAudio" delay="0">
                                              <p:tgtEl>
                                                <p:sldTgt/>
                                              </p:tgtEl>
                                            </p:cond>
                                          </p:endCondLst>
                                        </p:cTn>
                                        <p:tgtEl>
                                          <p:sndTgt r:embed="rId2" name="chimes.wav"/>
                                        </p:tgtEl>
                                      </p:cMediaNode>
                                    </p:audio>
                                  </p:subTnLst>
                                </p:cTn>
                              </p:par>
                              <p:par>
                                <p:cTn id="92" presetID="42" presetClass="entr" presetSubtype="0" fill="hold" nodeType="withEffect">
                                  <p:stCondLst>
                                    <p:cond delay="1600"/>
                                  </p:stCondLst>
                                  <p:childTnLst>
                                    <p:set>
                                      <p:cBhvr>
                                        <p:cTn id="93" dur="1" fill="hold">
                                          <p:stCondLst>
                                            <p:cond delay="0"/>
                                          </p:stCondLst>
                                        </p:cTn>
                                        <p:tgtEl>
                                          <p:spTgt spid="114"/>
                                        </p:tgtEl>
                                        <p:attrNameLst>
                                          <p:attrName>style.visibility</p:attrName>
                                        </p:attrNameLst>
                                      </p:cBhvr>
                                      <p:to>
                                        <p:strVal val="visible"/>
                                      </p:to>
                                    </p:set>
                                    <p:animEffect transition="in" filter="fade">
                                      <p:cBhvr>
                                        <p:cTn id="94" dur="1000"/>
                                        <p:tgtEl>
                                          <p:spTgt spid="114"/>
                                        </p:tgtEl>
                                      </p:cBhvr>
                                    </p:animEffect>
                                    <p:anim calcmode="lin" valueType="num">
                                      <p:cBhvr>
                                        <p:cTn id="95" dur="1000" fill="hold"/>
                                        <p:tgtEl>
                                          <p:spTgt spid="114"/>
                                        </p:tgtEl>
                                        <p:attrNameLst>
                                          <p:attrName>ppt_x</p:attrName>
                                        </p:attrNameLst>
                                      </p:cBhvr>
                                      <p:tavLst>
                                        <p:tav tm="0">
                                          <p:val>
                                            <p:strVal val="#ppt_x"/>
                                          </p:val>
                                        </p:tav>
                                        <p:tav tm="100000">
                                          <p:val>
                                            <p:strVal val="#ppt_x"/>
                                          </p:val>
                                        </p:tav>
                                      </p:tavLst>
                                    </p:anim>
                                    <p:anim calcmode="lin" valueType="num">
                                      <p:cBhvr>
                                        <p:cTn id="96" dur="1000" fill="hold"/>
                                        <p:tgtEl>
                                          <p:spTgt spid="11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92"/>
                                            </p:cond>
                                          </p:stCondLst>
                                          <p:endCondLst>
                                            <p:cond evt="onStopAudio" delay="0">
                                              <p:tgtEl>
                                                <p:sldTgt/>
                                              </p:tgtEl>
                                            </p:cond>
                                          </p:endCondLst>
                                        </p:cTn>
                                        <p:tgtEl>
                                          <p:sndTgt r:embed="rId2" name="chimes.wav"/>
                                        </p:tgtEl>
                                      </p:cMediaNode>
                                    </p:audio>
                                  </p:subTnLst>
                                </p:cTn>
                              </p:par>
                              <p:par>
                                <p:cTn id="97" presetID="42" presetClass="entr" presetSubtype="0" fill="hold" nodeType="withEffect">
                                  <p:stCondLst>
                                    <p:cond delay="1700"/>
                                  </p:stCondLst>
                                  <p:childTnLst>
                                    <p:set>
                                      <p:cBhvr>
                                        <p:cTn id="98" dur="1" fill="hold">
                                          <p:stCondLst>
                                            <p:cond delay="0"/>
                                          </p:stCondLst>
                                        </p:cTn>
                                        <p:tgtEl>
                                          <p:spTgt spid="119"/>
                                        </p:tgtEl>
                                        <p:attrNameLst>
                                          <p:attrName>style.visibility</p:attrName>
                                        </p:attrNameLst>
                                      </p:cBhvr>
                                      <p:to>
                                        <p:strVal val="visible"/>
                                      </p:to>
                                    </p:set>
                                    <p:animEffect transition="in" filter="fade">
                                      <p:cBhvr>
                                        <p:cTn id="99" dur="1000"/>
                                        <p:tgtEl>
                                          <p:spTgt spid="119"/>
                                        </p:tgtEl>
                                      </p:cBhvr>
                                    </p:animEffect>
                                    <p:anim calcmode="lin" valueType="num">
                                      <p:cBhvr>
                                        <p:cTn id="100" dur="1000" fill="hold"/>
                                        <p:tgtEl>
                                          <p:spTgt spid="119"/>
                                        </p:tgtEl>
                                        <p:attrNameLst>
                                          <p:attrName>ppt_x</p:attrName>
                                        </p:attrNameLst>
                                      </p:cBhvr>
                                      <p:tavLst>
                                        <p:tav tm="0">
                                          <p:val>
                                            <p:strVal val="#ppt_x"/>
                                          </p:val>
                                        </p:tav>
                                        <p:tav tm="100000">
                                          <p:val>
                                            <p:strVal val="#ppt_x"/>
                                          </p:val>
                                        </p:tav>
                                      </p:tavLst>
                                    </p:anim>
                                    <p:anim calcmode="lin" valueType="num">
                                      <p:cBhvr>
                                        <p:cTn id="101" dur="1000" fill="hold"/>
                                        <p:tgtEl>
                                          <p:spTgt spid="11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97"/>
                                            </p:cond>
                                          </p:stCondLst>
                                          <p:endCondLst>
                                            <p:cond evt="onStopAudio" delay="0">
                                              <p:tgtEl>
                                                <p:sldTgt/>
                                              </p:tgtEl>
                                            </p:cond>
                                          </p:endCondLst>
                                        </p:cTn>
                                        <p:tgtEl>
                                          <p:sndTgt r:embed="rId2" name="chimes.wav"/>
                                        </p:tgtEl>
                                      </p:cMediaNode>
                                    </p:audio>
                                  </p:subTnLst>
                                </p:cTn>
                              </p:par>
                              <p:par>
                                <p:cTn id="102" presetID="42" presetClass="entr" presetSubtype="0" fill="hold" nodeType="withEffect">
                                  <p:stCondLst>
                                    <p:cond delay="1700"/>
                                  </p:stCondLst>
                                  <p:childTnLst>
                                    <p:set>
                                      <p:cBhvr>
                                        <p:cTn id="103" dur="1" fill="hold">
                                          <p:stCondLst>
                                            <p:cond delay="0"/>
                                          </p:stCondLst>
                                        </p:cTn>
                                        <p:tgtEl>
                                          <p:spTgt spid="124"/>
                                        </p:tgtEl>
                                        <p:attrNameLst>
                                          <p:attrName>style.visibility</p:attrName>
                                        </p:attrNameLst>
                                      </p:cBhvr>
                                      <p:to>
                                        <p:strVal val="visible"/>
                                      </p:to>
                                    </p:set>
                                    <p:animEffect transition="in" filter="fade">
                                      <p:cBhvr>
                                        <p:cTn id="104" dur="1000"/>
                                        <p:tgtEl>
                                          <p:spTgt spid="124"/>
                                        </p:tgtEl>
                                      </p:cBhvr>
                                    </p:animEffect>
                                    <p:anim calcmode="lin" valueType="num">
                                      <p:cBhvr>
                                        <p:cTn id="105" dur="1000" fill="hold"/>
                                        <p:tgtEl>
                                          <p:spTgt spid="124"/>
                                        </p:tgtEl>
                                        <p:attrNameLst>
                                          <p:attrName>ppt_x</p:attrName>
                                        </p:attrNameLst>
                                      </p:cBhvr>
                                      <p:tavLst>
                                        <p:tav tm="0">
                                          <p:val>
                                            <p:strVal val="#ppt_x"/>
                                          </p:val>
                                        </p:tav>
                                        <p:tav tm="100000">
                                          <p:val>
                                            <p:strVal val="#ppt_x"/>
                                          </p:val>
                                        </p:tav>
                                      </p:tavLst>
                                    </p:anim>
                                    <p:anim calcmode="lin" valueType="num">
                                      <p:cBhvr>
                                        <p:cTn id="106" dur="1000" fill="hold"/>
                                        <p:tgtEl>
                                          <p:spTgt spid="12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02"/>
                                            </p:cond>
                                          </p:stCondLst>
                                          <p:endCondLst>
                                            <p:cond evt="onStopAudio" delay="0">
                                              <p:tgtEl>
                                                <p:sldTgt/>
                                              </p:tgtEl>
                                            </p:cond>
                                          </p:endCondLst>
                                        </p:cTn>
                                        <p:tgtEl>
                                          <p:sndTgt r:embed="rId2" name="chimes.wav"/>
                                        </p:tgtEl>
                                      </p:cMediaNode>
                                    </p:audio>
                                  </p:subTnLst>
                                </p:cTn>
                              </p:par>
                              <p:par>
                                <p:cTn id="107" presetID="42" presetClass="entr" presetSubtype="0" fill="hold" nodeType="withEffect">
                                  <p:stCondLst>
                                    <p:cond delay="1800"/>
                                  </p:stCondLst>
                                  <p:childTnLst>
                                    <p:set>
                                      <p:cBhvr>
                                        <p:cTn id="108" dur="1" fill="hold">
                                          <p:stCondLst>
                                            <p:cond delay="0"/>
                                          </p:stCondLst>
                                        </p:cTn>
                                        <p:tgtEl>
                                          <p:spTgt spid="129"/>
                                        </p:tgtEl>
                                        <p:attrNameLst>
                                          <p:attrName>style.visibility</p:attrName>
                                        </p:attrNameLst>
                                      </p:cBhvr>
                                      <p:to>
                                        <p:strVal val="visible"/>
                                      </p:to>
                                    </p:set>
                                    <p:animEffect transition="in" filter="fade">
                                      <p:cBhvr>
                                        <p:cTn id="109" dur="1000"/>
                                        <p:tgtEl>
                                          <p:spTgt spid="129"/>
                                        </p:tgtEl>
                                      </p:cBhvr>
                                    </p:animEffect>
                                    <p:anim calcmode="lin" valueType="num">
                                      <p:cBhvr>
                                        <p:cTn id="110" dur="1000" fill="hold"/>
                                        <p:tgtEl>
                                          <p:spTgt spid="129"/>
                                        </p:tgtEl>
                                        <p:attrNameLst>
                                          <p:attrName>ppt_x</p:attrName>
                                        </p:attrNameLst>
                                      </p:cBhvr>
                                      <p:tavLst>
                                        <p:tav tm="0">
                                          <p:val>
                                            <p:strVal val="#ppt_x"/>
                                          </p:val>
                                        </p:tav>
                                        <p:tav tm="100000">
                                          <p:val>
                                            <p:strVal val="#ppt_x"/>
                                          </p:val>
                                        </p:tav>
                                      </p:tavLst>
                                    </p:anim>
                                    <p:anim calcmode="lin" valueType="num">
                                      <p:cBhvr>
                                        <p:cTn id="111" dur="1000" fill="hold"/>
                                        <p:tgtEl>
                                          <p:spTgt spid="12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07"/>
                                            </p:cond>
                                          </p:stCondLst>
                                          <p:endCondLst>
                                            <p:cond evt="onStopAudio" delay="0">
                                              <p:tgtEl>
                                                <p:sldTgt/>
                                              </p:tgtEl>
                                            </p:cond>
                                          </p:endCondLst>
                                        </p:cTn>
                                        <p:tgtEl>
                                          <p:sndTgt r:embed="rId2" name="chimes.wav"/>
                                        </p:tgtEl>
                                      </p:cMediaNode>
                                    </p:audio>
                                  </p:subTnLst>
                                </p:cTn>
                              </p:par>
                              <p:par>
                                <p:cTn id="112" presetID="42" presetClass="entr" presetSubtype="0" fill="hold" nodeType="withEffect">
                                  <p:stCondLst>
                                    <p:cond delay="1900"/>
                                  </p:stCondLst>
                                  <p:childTnLst>
                                    <p:set>
                                      <p:cBhvr>
                                        <p:cTn id="113" dur="1" fill="hold">
                                          <p:stCondLst>
                                            <p:cond delay="0"/>
                                          </p:stCondLst>
                                        </p:cTn>
                                        <p:tgtEl>
                                          <p:spTgt spid="134"/>
                                        </p:tgtEl>
                                        <p:attrNameLst>
                                          <p:attrName>style.visibility</p:attrName>
                                        </p:attrNameLst>
                                      </p:cBhvr>
                                      <p:to>
                                        <p:strVal val="visible"/>
                                      </p:to>
                                    </p:set>
                                    <p:animEffect transition="in" filter="fade">
                                      <p:cBhvr>
                                        <p:cTn id="114" dur="1000"/>
                                        <p:tgtEl>
                                          <p:spTgt spid="134"/>
                                        </p:tgtEl>
                                      </p:cBhvr>
                                    </p:animEffect>
                                    <p:anim calcmode="lin" valueType="num">
                                      <p:cBhvr>
                                        <p:cTn id="115" dur="1000" fill="hold"/>
                                        <p:tgtEl>
                                          <p:spTgt spid="134"/>
                                        </p:tgtEl>
                                        <p:attrNameLst>
                                          <p:attrName>ppt_x</p:attrName>
                                        </p:attrNameLst>
                                      </p:cBhvr>
                                      <p:tavLst>
                                        <p:tav tm="0">
                                          <p:val>
                                            <p:strVal val="#ppt_x"/>
                                          </p:val>
                                        </p:tav>
                                        <p:tav tm="100000">
                                          <p:val>
                                            <p:strVal val="#ppt_x"/>
                                          </p:val>
                                        </p:tav>
                                      </p:tavLst>
                                    </p:anim>
                                    <p:anim calcmode="lin" valueType="num">
                                      <p:cBhvr>
                                        <p:cTn id="116" dur="1000" fill="hold"/>
                                        <p:tgtEl>
                                          <p:spTgt spid="13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12"/>
                                            </p:cond>
                                          </p:stCondLst>
                                          <p:endCondLst>
                                            <p:cond evt="onStopAudio" delay="0">
                                              <p:tgtEl>
                                                <p:sldTgt/>
                                              </p:tgtEl>
                                            </p:cond>
                                          </p:endCondLst>
                                        </p:cTn>
                                        <p:tgtEl>
                                          <p:sndTgt r:embed="rId2" name="chimes.wav"/>
                                        </p:tgtEl>
                                      </p:cMediaNode>
                                    </p:audio>
                                  </p:subTnLst>
                                </p:cTn>
                              </p:par>
                              <p:par>
                                <p:cTn id="117" presetID="42" presetClass="entr" presetSubtype="0" fill="hold" nodeType="withEffect">
                                  <p:stCondLst>
                                    <p:cond delay="2000"/>
                                  </p:stCondLst>
                                  <p:childTnLst>
                                    <p:set>
                                      <p:cBhvr>
                                        <p:cTn id="118" dur="1" fill="hold">
                                          <p:stCondLst>
                                            <p:cond delay="0"/>
                                          </p:stCondLst>
                                        </p:cTn>
                                        <p:tgtEl>
                                          <p:spTgt spid="139"/>
                                        </p:tgtEl>
                                        <p:attrNameLst>
                                          <p:attrName>style.visibility</p:attrName>
                                        </p:attrNameLst>
                                      </p:cBhvr>
                                      <p:to>
                                        <p:strVal val="visible"/>
                                      </p:to>
                                    </p:set>
                                    <p:animEffect transition="in" filter="fade">
                                      <p:cBhvr>
                                        <p:cTn id="119" dur="1000"/>
                                        <p:tgtEl>
                                          <p:spTgt spid="139"/>
                                        </p:tgtEl>
                                      </p:cBhvr>
                                    </p:animEffect>
                                    <p:anim calcmode="lin" valueType="num">
                                      <p:cBhvr>
                                        <p:cTn id="120" dur="1000" fill="hold"/>
                                        <p:tgtEl>
                                          <p:spTgt spid="139"/>
                                        </p:tgtEl>
                                        <p:attrNameLst>
                                          <p:attrName>ppt_x</p:attrName>
                                        </p:attrNameLst>
                                      </p:cBhvr>
                                      <p:tavLst>
                                        <p:tav tm="0">
                                          <p:val>
                                            <p:strVal val="#ppt_x"/>
                                          </p:val>
                                        </p:tav>
                                        <p:tav tm="100000">
                                          <p:val>
                                            <p:strVal val="#ppt_x"/>
                                          </p:val>
                                        </p:tav>
                                      </p:tavLst>
                                    </p:anim>
                                    <p:anim calcmode="lin" valueType="num">
                                      <p:cBhvr>
                                        <p:cTn id="121" dur="1000" fill="hold"/>
                                        <p:tgtEl>
                                          <p:spTgt spid="13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17"/>
                                            </p:cond>
                                          </p:stCondLst>
                                          <p:endCondLst>
                                            <p:cond evt="onStopAudio" delay="0">
                                              <p:tgtEl>
                                                <p:sldTgt/>
                                              </p:tgtEl>
                                            </p:cond>
                                          </p:endCondLst>
                                        </p:cTn>
                                        <p:tgtEl>
                                          <p:sndTgt r:embed="rId2" name="chimes.wav"/>
                                        </p:tgtEl>
                                      </p:cMediaNode>
                                    </p:audio>
                                  </p:subTnLst>
                                </p:cTn>
                              </p:par>
                              <p:par>
                                <p:cTn id="122" presetID="42" presetClass="entr" presetSubtype="0" fill="hold" nodeType="withEffect">
                                  <p:stCondLst>
                                    <p:cond delay="2100"/>
                                  </p:stCondLst>
                                  <p:childTnLst>
                                    <p:set>
                                      <p:cBhvr>
                                        <p:cTn id="123" dur="1" fill="hold">
                                          <p:stCondLst>
                                            <p:cond delay="0"/>
                                          </p:stCondLst>
                                        </p:cTn>
                                        <p:tgtEl>
                                          <p:spTgt spid="144"/>
                                        </p:tgtEl>
                                        <p:attrNameLst>
                                          <p:attrName>style.visibility</p:attrName>
                                        </p:attrNameLst>
                                      </p:cBhvr>
                                      <p:to>
                                        <p:strVal val="visible"/>
                                      </p:to>
                                    </p:set>
                                    <p:animEffect transition="in" filter="fade">
                                      <p:cBhvr>
                                        <p:cTn id="124" dur="1000"/>
                                        <p:tgtEl>
                                          <p:spTgt spid="144"/>
                                        </p:tgtEl>
                                      </p:cBhvr>
                                    </p:animEffect>
                                    <p:anim calcmode="lin" valueType="num">
                                      <p:cBhvr>
                                        <p:cTn id="125" dur="1000" fill="hold"/>
                                        <p:tgtEl>
                                          <p:spTgt spid="144"/>
                                        </p:tgtEl>
                                        <p:attrNameLst>
                                          <p:attrName>ppt_x</p:attrName>
                                        </p:attrNameLst>
                                      </p:cBhvr>
                                      <p:tavLst>
                                        <p:tav tm="0">
                                          <p:val>
                                            <p:strVal val="#ppt_x"/>
                                          </p:val>
                                        </p:tav>
                                        <p:tav tm="100000">
                                          <p:val>
                                            <p:strVal val="#ppt_x"/>
                                          </p:val>
                                        </p:tav>
                                      </p:tavLst>
                                    </p:anim>
                                    <p:anim calcmode="lin" valueType="num">
                                      <p:cBhvr>
                                        <p:cTn id="126" dur="1000" fill="hold"/>
                                        <p:tgtEl>
                                          <p:spTgt spid="14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22"/>
                                            </p:cond>
                                          </p:stCondLst>
                                          <p:endCondLst>
                                            <p:cond evt="onStopAudio" delay="0">
                                              <p:tgtEl>
                                                <p:sldTgt/>
                                              </p:tgtEl>
                                            </p:cond>
                                          </p:endCondLst>
                                        </p:cTn>
                                        <p:tgtEl>
                                          <p:sndTgt r:embed="rId2" name="chimes.wav"/>
                                        </p:tgtEl>
                                      </p:cMediaNode>
                                    </p:audio>
                                  </p:subTnLst>
                                </p:cTn>
                              </p:par>
                              <p:par>
                                <p:cTn id="127" presetID="42" presetClass="entr" presetSubtype="0" fill="hold" nodeType="withEffect">
                                  <p:stCondLst>
                                    <p:cond delay="2200"/>
                                  </p:stCondLst>
                                  <p:childTnLst>
                                    <p:set>
                                      <p:cBhvr>
                                        <p:cTn id="128" dur="1" fill="hold">
                                          <p:stCondLst>
                                            <p:cond delay="0"/>
                                          </p:stCondLst>
                                        </p:cTn>
                                        <p:tgtEl>
                                          <p:spTgt spid="149"/>
                                        </p:tgtEl>
                                        <p:attrNameLst>
                                          <p:attrName>style.visibility</p:attrName>
                                        </p:attrNameLst>
                                      </p:cBhvr>
                                      <p:to>
                                        <p:strVal val="visible"/>
                                      </p:to>
                                    </p:set>
                                    <p:animEffect transition="in" filter="fade">
                                      <p:cBhvr>
                                        <p:cTn id="129" dur="1000"/>
                                        <p:tgtEl>
                                          <p:spTgt spid="149"/>
                                        </p:tgtEl>
                                      </p:cBhvr>
                                    </p:animEffect>
                                    <p:anim calcmode="lin" valueType="num">
                                      <p:cBhvr>
                                        <p:cTn id="130" dur="1000" fill="hold"/>
                                        <p:tgtEl>
                                          <p:spTgt spid="149"/>
                                        </p:tgtEl>
                                        <p:attrNameLst>
                                          <p:attrName>ppt_x</p:attrName>
                                        </p:attrNameLst>
                                      </p:cBhvr>
                                      <p:tavLst>
                                        <p:tav tm="0">
                                          <p:val>
                                            <p:strVal val="#ppt_x"/>
                                          </p:val>
                                        </p:tav>
                                        <p:tav tm="100000">
                                          <p:val>
                                            <p:strVal val="#ppt_x"/>
                                          </p:val>
                                        </p:tav>
                                      </p:tavLst>
                                    </p:anim>
                                    <p:anim calcmode="lin" valueType="num">
                                      <p:cBhvr>
                                        <p:cTn id="131" dur="1000" fill="hold"/>
                                        <p:tgtEl>
                                          <p:spTgt spid="14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27"/>
                                            </p:cond>
                                          </p:stCondLst>
                                          <p:endCondLst>
                                            <p:cond evt="onStopAudio" delay="0">
                                              <p:tgtEl>
                                                <p:sldTgt/>
                                              </p:tgtEl>
                                            </p:cond>
                                          </p:endCondLst>
                                        </p:cTn>
                                        <p:tgtEl>
                                          <p:sndTgt r:embed="rId2" name="chimes.wav"/>
                                        </p:tgtEl>
                                      </p:cMediaNode>
                                    </p:audio>
                                  </p:subTnLst>
                                </p:cTn>
                              </p:par>
                              <p:par>
                                <p:cTn id="132" presetID="42" presetClass="entr" presetSubtype="0" fill="hold" nodeType="withEffect">
                                  <p:stCondLst>
                                    <p:cond delay="2300"/>
                                  </p:stCondLst>
                                  <p:childTnLst>
                                    <p:set>
                                      <p:cBhvr>
                                        <p:cTn id="133" dur="1" fill="hold">
                                          <p:stCondLst>
                                            <p:cond delay="0"/>
                                          </p:stCondLst>
                                        </p:cTn>
                                        <p:tgtEl>
                                          <p:spTgt spid="154"/>
                                        </p:tgtEl>
                                        <p:attrNameLst>
                                          <p:attrName>style.visibility</p:attrName>
                                        </p:attrNameLst>
                                      </p:cBhvr>
                                      <p:to>
                                        <p:strVal val="visible"/>
                                      </p:to>
                                    </p:set>
                                    <p:animEffect transition="in" filter="fade">
                                      <p:cBhvr>
                                        <p:cTn id="134" dur="1000"/>
                                        <p:tgtEl>
                                          <p:spTgt spid="154"/>
                                        </p:tgtEl>
                                      </p:cBhvr>
                                    </p:animEffect>
                                    <p:anim calcmode="lin" valueType="num">
                                      <p:cBhvr>
                                        <p:cTn id="135" dur="1000" fill="hold"/>
                                        <p:tgtEl>
                                          <p:spTgt spid="154"/>
                                        </p:tgtEl>
                                        <p:attrNameLst>
                                          <p:attrName>ppt_x</p:attrName>
                                        </p:attrNameLst>
                                      </p:cBhvr>
                                      <p:tavLst>
                                        <p:tav tm="0">
                                          <p:val>
                                            <p:strVal val="#ppt_x"/>
                                          </p:val>
                                        </p:tav>
                                        <p:tav tm="100000">
                                          <p:val>
                                            <p:strVal val="#ppt_x"/>
                                          </p:val>
                                        </p:tav>
                                      </p:tavLst>
                                    </p:anim>
                                    <p:anim calcmode="lin" valueType="num">
                                      <p:cBhvr>
                                        <p:cTn id="136" dur="1000" fill="hold"/>
                                        <p:tgtEl>
                                          <p:spTgt spid="15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32"/>
                                            </p:cond>
                                          </p:stCondLst>
                                          <p:endCondLst>
                                            <p:cond evt="onStopAudio" delay="0">
                                              <p:tgtEl>
                                                <p:sldTgt/>
                                              </p:tgtEl>
                                            </p:cond>
                                          </p:endCondLst>
                                        </p:cTn>
                                        <p:tgtEl>
                                          <p:sndTgt r:embed="rId2" name="chimes.wav"/>
                                        </p:tgtEl>
                                      </p:cMediaNode>
                                    </p:audio>
                                  </p:subTnLst>
                                </p:cTn>
                              </p:par>
                              <p:par>
                                <p:cTn id="137" presetID="42" presetClass="entr" presetSubtype="0" fill="hold" nodeType="withEffect">
                                  <p:stCondLst>
                                    <p:cond delay="2400"/>
                                  </p:stCondLst>
                                  <p:childTnLst>
                                    <p:set>
                                      <p:cBhvr>
                                        <p:cTn id="138" dur="1" fill="hold">
                                          <p:stCondLst>
                                            <p:cond delay="0"/>
                                          </p:stCondLst>
                                        </p:cTn>
                                        <p:tgtEl>
                                          <p:spTgt spid="159"/>
                                        </p:tgtEl>
                                        <p:attrNameLst>
                                          <p:attrName>style.visibility</p:attrName>
                                        </p:attrNameLst>
                                      </p:cBhvr>
                                      <p:to>
                                        <p:strVal val="visible"/>
                                      </p:to>
                                    </p:set>
                                    <p:animEffect transition="in" filter="fade">
                                      <p:cBhvr>
                                        <p:cTn id="139" dur="1000"/>
                                        <p:tgtEl>
                                          <p:spTgt spid="159"/>
                                        </p:tgtEl>
                                      </p:cBhvr>
                                    </p:animEffect>
                                    <p:anim calcmode="lin" valueType="num">
                                      <p:cBhvr>
                                        <p:cTn id="140" dur="1000" fill="hold"/>
                                        <p:tgtEl>
                                          <p:spTgt spid="159"/>
                                        </p:tgtEl>
                                        <p:attrNameLst>
                                          <p:attrName>ppt_x</p:attrName>
                                        </p:attrNameLst>
                                      </p:cBhvr>
                                      <p:tavLst>
                                        <p:tav tm="0">
                                          <p:val>
                                            <p:strVal val="#ppt_x"/>
                                          </p:val>
                                        </p:tav>
                                        <p:tav tm="100000">
                                          <p:val>
                                            <p:strVal val="#ppt_x"/>
                                          </p:val>
                                        </p:tav>
                                      </p:tavLst>
                                    </p:anim>
                                    <p:anim calcmode="lin" valueType="num">
                                      <p:cBhvr>
                                        <p:cTn id="141" dur="1000" fill="hold"/>
                                        <p:tgtEl>
                                          <p:spTgt spid="15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37"/>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vak 17"/>
          <p:cNvSpPr txBox="1"/>
          <p:nvPr/>
        </p:nvSpPr>
        <p:spPr>
          <a:xfrm>
            <a:off x="1988035" y="233270"/>
            <a:ext cx="5964390" cy="707886"/>
          </a:xfrm>
          <a:prstGeom prst="rect">
            <a:avLst/>
          </a:prstGeom>
          <a:noFill/>
        </p:spPr>
        <p:txBody>
          <a:bodyPr wrap="none" rtlCol="0">
            <a:spAutoFit/>
          </a:bodyPr>
          <a:lstStyle/>
          <a:p>
            <a:r>
              <a:rPr lang="en-US" sz="4000" b="1" dirty="0" smtClean="0">
                <a:latin typeface="Cambria" panose="02040503050406030204" pitchFamily="18" charset="0"/>
              </a:rPr>
              <a:t>A very Awesome review</a:t>
            </a:r>
            <a:endParaRPr lang="nl-BE" sz="4000" b="1" dirty="0">
              <a:latin typeface="Cambria" panose="02040503050406030204" pitchFamily="18" charset="0"/>
            </a:endParaRPr>
          </a:p>
        </p:txBody>
      </p:sp>
      <p:sp>
        <p:nvSpPr>
          <p:cNvPr id="19" name="Tekstvak 18"/>
          <p:cNvSpPr txBox="1"/>
          <p:nvPr/>
        </p:nvSpPr>
        <p:spPr>
          <a:xfrm>
            <a:off x="4359126" y="941156"/>
            <a:ext cx="3431067" cy="400110"/>
          </a:xfrm>
          <a:prstGeom prst="rect">
            <a:avLst/>
          </a:prstGeom>
          <a:noFill/>
        </p:spPr>
        <p:txBody>
          <a:bodyPr wrap="none" rtlCol="0">
            <a:spAutoFit/>
          </a:bodyPr>
          <a:lstStyle/>
          <a:p>
            <a:r>
              <a:rPr lang="en-US" sz="2000" i="1" dirty="0" smtClean="0">
                <a:latin typeface="Cambria" panose="02040503050406030204" pitchFamily="18" charset="0"/>
              </a:rPr>
              <a:t>by</a:t>
            </a:r>
            <a:r>
              <a:rPr lang="en-US" sz="2000" b="1" i="1" dirty="0" smtClean="0">
                <a:latin typeface="Cambria" panose="02040503050406030204" pitchFamily="18" charset="0"/>
              </a:rPr>
              <a:t> Some Very Smart People</a:t>
            </a:r>
            <a:r>
              <a:rPr lang="en-US" sz="2000" b="1" dirty="0" smtClean="0">
                <a:latin typeface="Cambria" panose="02040503050406030204" pitchFamily="18" charset="0"/>
              </a:rPr>
              <a:t> *</a:t>
            </a:r>
            <a:endParaRPr lang="nl-BE" sz="2000" b="1" i="1" dirty="0">
              <a:latin typeface="Cambria" panose="02040503050406030204" pitchFamily="18" charset="0"/>
            </a:endParaRPr>
          </a:p>
        </p:txBody>
      </p:sp>
      <p:sp>
        <p:nvSpPr>
          <p:cNvPr id="20" name="Tekstvak 19"/>
          <p:cNvSpPr txBox="1"/>
          <p:nvPr/>
        </p:nvSpPr>
        <p:spPr>
          <a:xfrm>
            <a:off x="6022096" y="6410622"/>
            <a:ext cx="2836995" cy="338554"/>
          </a:xfrm>
          <a:prstGeom prst="rect">
            <a:avLst/>
          </a:prstGeom>
          <a:noFill/>
        </p:spPr>
        <p:txBody>
          <a:bodyPr wrap="none" rtlCol="0">
            <a:spAutoFit/>
          </a:bodyPr>
          <a:lstStyle/>
          <a:p>
            <a:r>
              <a:rPr lang="en-US" sz="1600" i="1" dirty="0" smtClean="0">
                <a:latin typeface="Cambria" panose="02040503050406030204" pitchFamily="18" charset="0"/>
              </a:rPr>
              <a:t>* Not the guys who scooped Jan</a:t>
            </a:r>
            <a:endParaRPr lang="nl-BE" sz="1600" i="1" dirty="0">
              <a:latin typeface="Cambria" panose="02040503050406030204" pitchFamily="18" charset="0"/>
            </a:endParaRPr>
          </a:p>
        </p:txBody>
      </p:sp>
      <p:sp>
        <p:nvSpPr>
          <p:cNvPr id="21" name="Tekstvak 20"/>
          <p:cNvSpPr txBox="1"/>
          <p:nvPr/>
        </p:nvSpPr>
        <p:spPr>
          <a:xfrm>
            <a:off x="164880" y="1887092"/>
            <a:ext cx="3921698" cy="2031325"/>
          </a:xfrm>
          <a:prstGeom prst="rect">
            <a:avLst/>
          </a:prstGeom>
          <a:noFill/>
        </p:spPr>
        <p:txBody>
          <a:bodyPr wrap="square" rtlCol="0">
            <a:spAutoFit/>
          </a:bodyPr>
          <a:lstStyle/>
          <a:p>
            <a:r>
              <a:rPr lang="en-US" i="1" dirty="0">
                <a:latin typeface="Cambria" panose="02040503050406030204" pitchFamily="18" charset="0"/>
              </a:rPr>
              <a:t> </a:t>
            </a:r>
            <a:r>
              <a:rPr lang="en-US" i="1" dirty="0" smtClean="0">
                <a:latin typeface="Cambria" panose="02040503050406030204" pitchFamily="18" charset="0"/>
              </a:rPr>
              <a:t>      Even in the first paragraph this text is sure to contain some very awesome information gathered from some similarly awesome sources. By reading this text you are certain to increase your insight in your </a:t>
            </a:r>
            <a:r>
              <a:rPr lang="en-US" i="1" dirty="0" err="1" smtClean="0">
                <a:latin typeface="Cambria" panose="02040503050406030204" pitchFamily="18" charset="0"/>
              </a:rPr>
              <a:t>undoubtably</a:t>
            </a:r>
            <a:r>
              <a:rPr lang="en-US" i="1" dirty="0" smtClean="0">
                <a:latin typeface="Cambria" panose="02040503050406030204" pitchFamily="18" charset="0"/>
              </a:rPr>
              <a:t> awesome research topic.</a:t>
            </a:r>
          </a:p>
        </p:txBody>
      </p:sp>
      <p:sp>
        <p:nvSpPr>
          <p:cNvPr id="3" name="Rechthoek 2"/>
          <p:cNvSpPr/>
          <p:nvPr/>
        </p:nvSpPr>
        <p:spPr>
          <a:xfrm>
            <a:off x="164880" y="3918417"/>
            <a:ext cx="4572000" cy="1754326"/>
          </a:xfrm>
          <a:prstGeom prst="rect">
            <a:avLst/>
          </a:prstGeom>
        </p:spPr>
        <p:txBody>
          <a:bodyPr>
            <a:spAutoFit/>
          </a:bodyPr>
          <a:lstStyle/>
          <a:p>
            <a:r>
              <a:rPr lang="en-US" i="1" dirty="0" smtClean="0">
                <a:latin typeface="Cambria" panose="02040503050406030204" pitchFamily="18" charset="0"/>
              </a:rPr>
              <a:t>     Before we get to the awesome stuff there are however some slightly less awesome concepts we must introduce.</a:t>
            </a:r>
            <a:r>
              <a:rPr lang="nl-BE" i="1" dirty="0" smtClean="0">
                <a:latin typeface="Cambria" panose="02040503050406030204" pitchFamily="18" charset="0"/>
              </a:rPr>
              <a:t> </a:t>
            </a:r>
            <a:r>
              <a:rPr lang="nl-BE" i="1" dirty="0" err="1" smtClean="0">
                <a:latin typeface="Cambria" panose="02040503050406030204" pitchFamily="18" charset="0"/>
              </a:rPr>
              <a:t>This</a:t>
            </a:r>
            <a:r>
              <a:rPr lang="nl-BE" i="1" dirty="0" smtClean="0">
                <a:latin typeface="Cambria" panose="02040503050406030204" pitchFamily="18" charset="0"/>
              </a:rPr>
              <a:t>, </a:t>
            </a:r>
            <a:r>
              <a:rPr lang="nl-BE" i="1" dirty="0" err="1" smtClean="0">
                <a:latin typeface="Cambria" panose="02040503050406030204" pitchFamily="18" charset="0"/>
              </a:rPr>
              <a:t>amongst</a:t>
            </a:r>
            <a:r>
              <a:rPr lang="nl-BE" i="1" dirty="0" smtClean="0">
                <a:latin typeface="Cambria" panose="02040503050406030204" pitchFamily="18" charset="0"/>
              </a:rPr>
              <a:t> </a:t>
            </a:r>
            <a:r>
              <a:rPr lang="nl-BE" i="1" dirty="0" err="1" smtClean="0">
                <a:latin typeface="Cambria" panose="02040503050406030204" pitchFamily="18" charset="0"/>
              </a:rPr>
              <a:t>others</a:t>
            </a:r>
            <a:r>
              <a:rPr lang="nl-BE" i="1" dirty="0" smtClean="0">
                <a:latin typeface="Cambria" panose="02040503050406030204" pitchFamily="18" charset="0"/>
              </a:rPr>
              <a:t>, </a:t>
            </a:r>
            <a:r>
              <a:rPr lang="nl-BE" i="1" dirty="0" err="1" smtClean="0">
                <a:latin typeface="Cambria" panose="02040503050406030204" pitchFamily="18" charset="0"/>
              </a:rPr>
              <a:t>includes</a:t>
            </a:r>
            <a:r>
              <a:rPr lang="nl-BE" i="1" dirty="0" smtClean="0">
                <a:latin typeface="Cambria" panose="02040503050406030204" pitchFamily="18" charset="0"/>
              </a:rPr>
              <a:t> </a:t>
            </a:r>
            <a:r>
              <a:rPr lang="nl-BE" i="1" dirty="0" err="1" smtClean="0">
                <a:latin typeface="Cambria" panose="02040503050406030204" pitchFamily="18" charset="0"/>
              </a:rPr>
              <a:t>the</a:t>
            </a:r>
            <a:r>
              <a:rPr lang="nl-BE" i="1" dirty="0" smtClean="0">
                <a:latin typeface="Cambria" panose="02040503050406030204" pitchFamily="18" charset="0"/>
              </a:rPr>
              <a:t> </a:t>
            </a:r>
            <a:r>
              <a:rPr lang="nl-BE" i="1" dirty="0" err="1" smtClean="0">
                <a:latin typeface="Cambria" panose="02040503050406030204" pitchFamily="18" charset="0"/>
              </a:rPr>
              <a:t>degree</a:t>
            </a:r>
            <a:r>
              <a:rPr lang="nl-BE" i="1" dirty="0" smtClean="0">
                <a:latin typeface="Cambria" panose="02040503050406030204" pitchFamily="18" charset="0"/>
              </a:rPr>
              <a:t> of </a:t>
            </a:r>
            <a:r>
              <a:rPr lang="nl-BE" i="1" dirty="0" err="1" smtClean="0">
                <a:latin typeface="Cambria" panose="02040503050406030204" pitchFamily="18" charset="0"/>
              </a:rPr>
              <a:t>awesomeness</a:t>
            </a:r>
            <a:r>
              <a:rPr lang="nl-BE" i="1" dirty="0" smtClean="0">
                <a:latin typeface="Cambria" panose="02040503050406030204" pitchFamily="18" charset="0"/>
              </a:rPr>
              <a:t> </a:t>
            </a:r>
            <a:r>
              <a:rPr lang="nl-BE" i="1" dirty="0" err="1" smtClean="0">
                <a:latin typeface="Cambria" panose="02040503050406030204" pitchFamily="18" charset="0"/>
              </a:rPr>
              <a:t>for</a:t>
            </a:r>
            <a:r>
              <a:rPr lang="nl-BE" i="1" dirty="0" smtClean="0">
                <a:latin typeface="Cambria" panose="02040503050406030204" pitchFamily="18" charset="0"/>
              </a:rPr>
              <a:t> a </a:t>
            </a:r>
            <a:r>
              <a:rPr lang="nl-BE" i="1" dirty="0" err="1" smtClean="0">
                <a:latin typeface="Cambria" panose="02040503050406030204" pitchFamily="18" charset="0"/>
              </a:rPr>
              <a:t>given</a:t>
            </a:r>
            <a:r>
              <a:rPr lang="nl-BE" i="1" dirty="0" smtClean="0">
                <a:latin typeface="Cambria" panose="02040503050406030204" pitchFamily="18" charset="0"/>
              </a:rPr>
              <a:t> </a:t>
            </a:r>
            <a:r>
              <a:rPr lang="nl-BE" i="1" dirty="0" err="1" smtClean="0">
                <a:latin typeface="Cambria" panose="02040503050406030204" pitchFamily="18" charset="0"/>
              </a:rPr>
              <a:t>article</a:t>
            </a:r>
            <a:r>
              <a:rPr lang="nl-BE" i="1" dirty="0" smtClean="0">
                <a:latin typeface="Cambria" panose="02040503050406030204" pitchFamily="18" charset="0"/>
              </a:rPr>
              <a:t> Aa </a:t>
            </a:r>
            <a:r>
              <a:rPr lang="nl-BE" i="1" dirty="0" err="1" smtClean="0">
                <a:latin typeface="Cambria" panose="02040503050406030204" pitchFamily="18" charset="0"/>
              </a:rPr>
              <a:t>written</a:t>
            </a:r>
            <a:r>
              <a:rPr lang="nl-BE" i="1" dirty="0" smtClean="0">
                <a:latin typeface="Cambria" panose="02040503050406030204" pitchFamily="18" charset="0"/>
              </a:rPr>
              <a:t> </a:t>
            </a:r>
            <a:r>
              <a:rPr lang="nl-BE" i="1" dirty="0" err="1" smtClean="0">
                <a:latin typeface="Cambria" panose="02040503050406030204" pitchFamily="18" charset="0"/>
              </a:rPr>
              <a:t>by</a:t>
            </a:r>
            <a:r>
              <a:rPr lang="nl-BE" i="1" dirty="0" smtClean="0">
                <a:latin typeface="Cambria" panose="02040503050406030204" pitchFamily="18" charset="0"/>
              </a:rPr>
              <a:t> a </a:t>
            </a:r>
            <a:r>
              <a:rPr lang="nl-BE" i="1" dirty="0" err="1" smtClean="0">
                <a:latin typeface="Cambria" panose="02040503050406030204" pitchFamily="18" charset="0"/>
              </a:rPr>
              <a:t>given</a:t>
            </a:r>
            <a:r>
              <a:rPr lang="nl-BE" i="1" dirty="0" smtClean="0">
                <a:latin typeface="Cambria" panose="02040503050406030204" pitchFamily="18" charset="0"/>
              </a:rPr>
              <a:t> </a:t>
            </a:r>
            <a:r>
              <a:rPr lang="nl-BE" i="1" dirty="0" err="1" smtClean="0">
                <a:latin typeface="Cambria" panose="02040503050406030204" pitchFamily="18" charset="0"/>
              </a:rPr>
              <a:t>author</a:t>
            </a:r>
            <a:r>
              <a:rPr lang="nl-BE" i="1" dirty="0" smtClean="0">
                <a:latin typeface="Cambria" panose="02040503050406030204" pitchFamily="18" charset="0"/>
              </a:rPr>
              <a:t> </a:t>
            </a:r>
            <a:r>
              <a:rPr lang="nl-BE" i="1" dirty="0" err="1" smtClean="0">
                <a:latin typeface="Cambria" panose="02040503050406030204" pitchFamily="18" charset="0"/>
              </a:rPr>
              <a:t>Aw</a:t>
            </a:r>
            <a:r>
              <a:rPr lang="nl-BE" i="1" dirty="0" smtClean="0">
                <a:latin typeface="Cambria" panose="02040503050406030204" pitchFamily="18" charset="0"/>
              </a:rPr>
              <a:t>. </a:t>
            </a:r>
            <a:endParaRPr lang="nl-BE" dirty="0"/>
          </a:p>
        </p:txBody>
      </p:sp>
      <p:grpSp>
        <p:nvGrpSpPr>
          <p:cNvPr id="9" name="Groep 8"/>
          <p:cNvGrpSpPr/>
          <p:nvPr/>
        </p:nvGrpSpPr>
        <p:grpSpPr>
          <a:xfrm>
            <a:off x="6878595" y="5840627"/>
            <a:ext cx="2265405" cy="1017373"/>
            <a:chOff x="6878595" y="5840627"/>
            <a:chExt cx="2265405" cy="1017373"/>
          </a:xfrm>
        </p:grpSpPr>
        <p:sp>
          <p:nvSpPr>
            <p:cNvPr id="10" name="Rechthoek 9"/>
            <p:cNvSpPr/>
            <p:nvPr/>
          </p:nvSpPr>
          <p:spPr>
            <a:xfrm>
              <a:off x="6878595" y="5840627"/>
              <a:ext cx="2265405" cy="1017373"/>
            </a:xfrm>
            <a:prstGeom prst="rect">
              <a:avLst/>
            </a:prstGeom>
            <a:gradFill flip="none" rotWithShape="1">
              <a:gsLst>
                <a:gs pos="16000">
                  <a:srgbClr val="91BBE0"/>
                </a:gs>
                <a:gs pos="51000">
                  <a:schemeClr val="accent1">
                    <a:lumMod val="20000"/>
                    <a:lumOff val="80000"/>
                  </a:schemeClr>
                </a:gs>
                <a:gs pos="0">
                  <a:schemeClr val="accent1">
                    <a:lumMod val="99000"/>
                    <a:satMod val="120000"/>
                    <a:shade val="78000"/>
                  </a:schemeClr>
                </a:gs>
              </a:gsLst>
              <a:lin ang="5400000" scaled="0"/>
              <a:tileRec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nl-BE"/>
            </a:p>
          </p:txBody>
        </p:sp>
        <p:sp>
          <p:nvSpPr>
            <p:cNvPr id="11" name="Rechthoek 10"/>
            <p:cNvSpPr/>
            <p:nvPr/>
          </p:nvSpPr>
          <p:spPr>
            <a:xfrm>
              <a:off x="6878595" y="5840627"/>
              <a:ext cx="2051331" cy="307777"/>
            </a:xfrm>
            <a:prstGeom prst="rect">
              <a:avLst/>
            </a:prstGeom>
          </p:spPr>
          <p:txBody>
            <a:bodyPr wrap="none">
              <a:spAutoFit/>
            </a:bodyPr>
            <a:lstStyle/>
            <a:p>
              <a:r>
                <a:rPr lang="en-US" sz="1400" b="1" dirty="0" smtClean="0">
                  <a:solidFill>
                    <a:schemeClr val="accent1">
                      <a:lumMod val="50000"/>
                    </a:schemeClr>
                  </a:solidFill>
                  <a:latin typeface="Myriad Pro" panose="020B0503030403020204" pitchFamily="34" charset="0"/>
                </a:rPr>
                <a:t>expert@modelling.com</a:t>
              </a:r>
            </a:p>
          </p:txBody>
        </p:sp>
        <p:sp>
          <p:nvSpPr>
            <p:cNvPr id="12" name="Rechthoek 11"/>
            <p:cNvSpPr/>
            <p:nvPr/>
          </p:nvSpPr>
          <p:spPr>
            <a:xfrm>
              <a:off x="7255503" y="6109888"/>
              <a:ext cx="1393843" cy="307777"/>
            </a:xfrm>
            <a:prstGeom prst="rect">
              <a:avLst/>
            </a:prstGeom>
          </p:spPr>
          <p:txBody>
            <a:bodyPr wrap="none">
              <a:spAutoFit/>
            </a:bodyPr>
            <a:lstStyle/>
            <a:p>
              <a:r>
                <a:rPr lang="en-US" sz="1400" b="1" dirty="0" smtClean="0">
                  <a:latin typeface="Myriad Pro" panose="020B0503030403020204" pitchFamily="34" charset="0"/>
                </a:rPr>
                <a:t>1 new message</a:t>
              </a:r>
            </a:p>
          </p:txBody>
        </p:sp>
        <p:sp>
          <p:nvSpPr>
            <p:cNvPr id="13" name="Rechthoek 12"/>
            <p:cNvSpPr/>
            <p:nvPr/>
          </p:nvSpPr>
          <p:spPr>
            <a:xfrm>
              <a:off x="6953347" y="6441399"/>
              <a:ext cx="2115900" cy="307777"/>
            </a:xfrm>
            <a:prstGeom prst="rect">
              <a:avLst/>
            </a:prstGeom>
          </p:spPr>
          <p:txBody>
            <a:bodyPr wrap="none">
              <a:spAutoFit/>
            </a:bodyPr>
            <a:lstStyle/>
            <a:p>
              <a:r>
                <a:rPr lang="en-US" sz="1400" b="1" dirty="0" smtClean="0">
                  <a:latin typeface="Myriad Pro" panose="020B0503030403020204" pitchFamily="34" charset="0"/>
                </a:rPr>
                <a:t>Local HPC – Job finished</a:t>
              </a:r>
            </a:p>
          </p:txBody>
        </p:sp>
      </p:grpSp>
    </p:spTree>
    <p:extLst>
      <p:ext uri="{BB962C8B-B14F-4D97-AF65-F5344CB8AC3E}">
        <p14:creationId xmlns:p14="http://schemas.microsoft.com/office/powerpoint/2010/main" val="2494060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kstvak 19"/>
          <p:cNvSpPr txBox="1"/>
          <p:nvPr/>
        </p:nvSpPr>
        <p:spPr>
          <a:xfrm>
            <a:off x="6003524" y="13814313"/>
            <a:ext cx="2836995" cy="338554"/>
          </a:xfrm>
          <a:prstGeom prst="rect">
            <a:avLst/>
          </a:prstGeom>
          <a:noFill/>
        </p:spPr>
        <p:txBody>
          <a:bodyPr wrap="none" rtlCol="0">
            <a:spAutoFit/>
          </a:bodyPr>
          <a:lstStyle/>
          <a:p>
            <a:r>
              <a:rPr lang="en-US" sz="1600" i="1" dirty="0" smtClean="0">
                <a:latin typeface="Cambria" panose="02040503050406030204" pitchFamily="18" charset="0"/>
              </a:rPr>
              <a:t>* Not the guys who scooped Jan</a:t>
            </a:r>
            <a:endParaRPr lang="nl-BE" sz="1600" i="1" dirty="0">
              <a:latin typeface="Cambria" panose="02040503050406030204" pitchFamily="18" charset="0"/>
            </a:endParaRPr>
          </a:p>
        </p:txBody>
      </p:sp>
      <p:sp>
        <p:nvSpPr>
          <p:cNvPr id="164" name="Rechthoek 163"/>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BE"/>
          </a:p>
        </p:txBody>
      </p:sp>
      <p:sp>
        <p:nvSpPr>
          <p:cNvPr id="165" name="Tekstvak 164"/>
          <p:cNvSpPr txBox="1"/>
          <p:nvPr/>
        </p:nvSpPr>
        <p:spPr>
          <a:xfrm>
            <a:off x="266479" y="758202"/>
            <a:ext cx="7737343" cy="369332"/>
          </a:xfrm>
          <a:prstGeom prst="rect">
            <a:avLst/>
          </a:prstGeom>
          <a:noFill/>
        </p:spPr>
        <p:txBody>
          <a:bodyPr wrap="square" rtlCol="0">
            <a:spAutoFit/>
          </a:bodyPr>
          <a:lstStyle/>
          <a:p>
            <a:r>
              <a:rPr lang="en-US" dirty="0" smtClean="0">
                <a:solidFill>
                  <a:srgbClr val="92D050"/>
                </a:solidFill>
                <a:latin typeface="Lucida Console" panose="020B0609040504020204" pitchFamily="49" charset="0"/>
              </a:rPr>
              <a:t>vsc40479@gligar01 </a:t>
            </a:r>
            <a:r>
              <a:rPr lang="en-US" dirty="0" smtClean="0">
                <a:solidFill>
                  <a:srgbClr val="00B0F0"/>
                </a:solidFill>
                <a:latin typeface="Lucida Console" panose="020B0609040504020204" pitchFamily="49" charset="0"/>
              </a:rPr>
              <a:t>/user/scratch/expert/#</a:t>
            </a:r>
            <a:endParaRPr lang="nl-BE" dirty="0">
              <a:solidFill>
                <a:srgbClr val="00B0F0"/>
              </a:solidFill>
              <a:latin typeface="Lucida Console" panose="020B0609040504020204" pitchFamily="49" charset="0"/>
            </a:endParaRPr>
          </a:p>
        </p:txBody>
      </p:sp>
      <p:sp>
        <p:nvSpPr>
          <p:cNvPr id="166" name="Rechthoek 165"/>
          <p:cNvSpPr/>
          <p:nvPr/>
        </p:nvSpPr>
        <p:spPr>
          <a:xfrm>
            <a:off x="6056087" y="756429"/>
            <a:ext cx="1718740" cy="369332"/>
          </a:xfrm>
          <a:prstGeom prst="rect">
            <a:avLst/>
          </a:prstGeom>
        </p:spPr>
        <p:txBody>
          <a:bodyPr wrap="none">
            <a:spAutoFit/>
          </a:bodyPr>
          <a:lstStyle/>
          <a:p>
            <a:r>
              <a:rPr lang="en-US" dirty="0">
                <a:solidFill>
                  <a:schemeClr val="bg1">
                    <a:lumMod val="95000"/>
                  </a:schemeClr>
                </a:solidFill>
                <a:latin typeface="Lucida Console" panose="020B0609040504020204" pitchFamily="49" charset="0"/>
              </a:rPr>
              <a:t>c</a:t>
            </a:r>
            <a:r>
              <a:rPr lang="en-US" dirty="0" smtClean="0">
                <a:solidFill>
                  <a:schemeClr val="bg1">
                    <a:lumMod val="95000"/>
                  </a:schemeClr>
                </a:solidFill>
                <a:latin typeface="Lucida Console" panose="020B0609040504020204" pitchFamily="49" charset="0"/>
              </a:rPr>
              <a:t>at output1</a:t>
            </a:r>
            <a:endParaRPr lang="nl-BE" dirty="0">
              <a:solidFill>
                <a:schemeClr val="bg1">
                  <a:lumMod val="95000"/>
                </a:schemeClr>
              </a:solidFill>
              <a:latin typeface="Lucida Console" panose="020B0609040504020204" pitchFamily="49" charset="0"/>
            </a:endParaRPr>
          </a:p>
        </p:txBody>
      </p:sp>
      <p:sp>
        <p:nvSpPr>
          <p:cNvPr id="167" name="Rechthoek 166"/>
          <p:cNvSpPr/>
          <p:nvPr/>
        </p:nvSpPr>
        <p:spPr>
          <a:xfrm>
            <a:off x="271777" y="1112932"/>
            <a:ext cx="3531736" cy="646331"/>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Job finished </a:t>
            </a:r>
            <a:r>
              <a:rPr lang="en-US" dirty="0" err="1" smtClean="0">
                <a:solidFill>
                  <a:schemeClr val="bg1">
                    <a:lumMod val="95000"/>
                  </a:schemeClr>
                </a:solidFill>
                <a:latin typeface="Lucida Console" panose="020B0609040504020204" pitchFamily="49" charset="0"/>
              </a:rPr>
              <a:t>succesfully</a:t>
            </a:r>
            <a:endParaRPr lang="en-US" dirty="0" smtClean="0">
              <a:solidFill>
                <a:schemeClr val="bg1">
                  <a:lumMod val="95000"/>
                </a:schemeClr>
              </a:solidFill>
              <a:latin typeface="Lucida Console" panose="020B0609040504020204" pitchFamily="49" charset="0"/>
            </a:endParaRPr>
          </a:p>
          <a:p>
            <a:endParaRPr lang="en-US" dirty="0" smtClean="0">
              <a:solidFill>
                <a:schemeClr val="bg1">
                  <a:lumMod val="95000"/>
                </a:schemeClr>
              </a:solidFill>
              <a:latin typeface="Lucida Console" panose="020B0609040504020204" pitchFamily="49" charset="0"/>
            </a:endParaRPr>
          </a:p>
        </p:txBody>
      </p:sp>
      <p:sp>
        <p:nvSpPr>
          <p:cNvPr id="176" name="Tekstvak 175"/>
          <p:cNvSpPr txBox="1"/>
          <p:nvPr/>
        </p:nvSpPr>
        <p:spPr>
          <a:xfrm>
            <a:off x="266479" y="1574597"/>
            <a:ext cx="7737343" cy="369332"/>
          </a:xfrm>
          <a:prstGeom prst="rect">
            <a:avLst/>
          </a:prstGeom>
          <a:noFill/>
        </p:spPr>
        <p:txBody>
          <a:bodyPr wrap="square" rtlCol="0">
            <a:spAutoFit/>
          </a:bodyPr>
          <a:lstStyle/>
          <a:p>
            <a:r>
              <a:rPr lang="en-US" dirty="0" smtClean="0">
                <a:solidFill>
                  <a:srgbClr val="92D050"/>
                </a:solidFill>
                <a:latin typeface="Lucida Console" panose="020B0609040504020204" pitchFamily="49" charset="0"/>
              </a:rPr>
              <a:t>vsc40479@gligar01 </a:t>
            </a:r>
            <a:r>
              <a:rPr lang="en-US" dirty="0" smtClean="0">
                <a:solidFill>
                  <a:srgbClr val="00B0F0"/>
                </a:solidFill>
                <a:latin typeface="Lucida Console" panose="020B0609040504020204" pitchFamily="49" charset="0"/>
              </a:rPr>
              <a:t>/user/</a:t>
            </a:r>
            <a:r>
              <a:rPr lang="en-US" dirty="0" err="1" smtClean="0">
                <a:solidFill>
                  <a:srgbClr val="00B0F0"/>
                </a:solidFill>
                <a:latin typeface="Lucida Console" panose="020B0609040504020204" pitchFamily="49" charset="0"/>
              </a:rPr>
              <a:t>scratchexpert</a:t>
            </a:r>
            <a:r>
              <a:rPr lang="en-US" dirty="0" smtClean="0">
                <a:solidFill>
                  <a:srgbClr val="00B0F0"/>
                </a:solidFill>
                <a:latin typeface="Lucida Console" panose="020B0609040504020204" pitchFamily="49" charset="0"/>
              </a:rPr>
              <a:t>/#</a:t>
            </a:r>
            <a:endParaRPr lang="nl-BE" dirty="0">
              <a:solidFill>
                <a:srgbClr val="00B0F0"/>
              </a:solidFill>
              <a:latin typeface="Lucida Console" panose="020B0609040504020204" pitchFamily="49" charset="0"/>
            </a:endParaRPr>
          </a:p>
        </p:txBody>
      </p:sp>
      <p:sp>
        <p:nvSpPr>
          <p:cNvPr id="177" name="Rechthoek 176"/>
          <p:cNvSpPr/>
          <p:nvPr/>
        </p:nvSpPr>
        <p:spPr>
          <a:xfrm>
            <a:off x="6062705" y="1561786"/>
            <a:ext cx="1579278"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vi input1 </a:t>
            </a:r>
            <a:endParaRPr lang="nl-BE" dirty="0">
              <a:solidFill>
                <a:schemeClr val="bg1">
                  <a:lumMod val="95000"/>
                </a:schemeClr>
              </a:solidFill>
              <a:latin typeface="Lucida Console" panose="020B0609040504020204" pitchFamily="49" charset="0"/>
            </a:endParaRPr>
          </a:p>
        </p:txBody>
      </p:sp>
      <p:sp>
        <p:nvSpPr>
          <p:cNvPr id="178" name="Rechthoek 177"/>
          <p:cNvSpPr/>
          <p:nvPr/>
        </p:nvSpPr>
        <p:spPr>
          <a:xfrm>
            <a:off x="278500" y="1901177"/>
            <a:ext cx="2137124" cy="923330"/>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Parameter1=“2”</a:t>
            </a:r>
          </a:p>
          <a:p>
            <a:endParaRPr lang="en-US" dirty="0" smtClean="0">
              <a:solidFill>
                <a:schemeClr val="bg1">
                  <a:lumMod val="95000"/>
                </a:schemeClr>
              </a:solidFill>
              <a:latin typeface="Lucida Console" panose="020B0609040504020204" pitchFamily="49" charset="0"/>
            </a:endParaRPr>
          </a:p>
          <a:p>
            <a:endParaRPr lang="en-US" dirty="0" smtClean="0">
              <a:solidFill>
                <a:schemeClr val="bg1">
                  <a:lumMod val="95000"/>
                </a:schemeClr>
              </a:solidFill>
              <a:latin typeface="Lucida Console" panose="020B0609040504020204" pitchFamily="49" charset="0"/>
            </a:endParaRPr>
          </a:p>
        </p:txBody>
      </p:sp>
      <p:sp>
        <p:nvSpPr>
          <p:cNvPr id="12" name="Rechthoek 11"/>
          <p:cNvSpPr/>
          <p:nvPr/>
        </p:nvSpPr>
        <p:spPr>
          <a:xfrm>
            <a:off x="278500" y="2754508"/>
            <a:ext cx="4647426" cy="369332"/>
          </a:xfrm>
          <a:prstGeom prst="rect">
            <a:avLst/>
          </a:prstGeom>
        </p:spPr>
        <p:txBody>
          <a:bodyPr wrap="none">
            <a:spAutoFit/>
          </a:bodyPr>
          <a:lstStyle/>
          <a:p>
            <a:r>
              <a:rPr lang="en-US" dirty="0" smtClean="0">
                <a:solidFill>
                  <a:schemeClr val="bg1">
                    <a:lumMod val="95000"/>
                  </a:schemeClr>
                </a:solidFill>
                <a:latin typeface="Lucida Console" panose="020B0609040504020204" pitchFamily="49" charset="0"/>
              </a:rPr>
              <a:t>125793.master19.cluster.gent.vsc</a:t>
            </a:r>
          </a:p>
        </p:txBody>
      </p:sp>
      <p:sp>
        <p:nvSpPr>
          <p:cNvPr id="13" name="Tekstvak 12"/>
          <p:cNvSpPr txBox="1"/>
          <p:nvPr/>
        </p:nvSpPr>
        <p:spPr>
          <a:xfrm>
            <a:off x="278500" y="2329417"/>
            <a:ext cx="7737343" cy="369332"/>
          </a:xfrm>
          <a:prstGeom prst="rect">
            <a:avLst/>
          </a:prstGeom>
          <a:noFill/>
        </p:spPr>
        <p:txBody>
          <a:bodyPr wrap="square" rtlCol="0">
            <a:spAutoFit/>
          </a:bodyPr>
          <a:lstStyle/>
          <a:p>
            <a:r>
              <a:rPr lang="en-US" dirty="0" smtClean="0">
                <a:solidFill>
                  <a:srgbClr val="92D050"/>
                </a:solidFill>
                <a:latin typeface="Lucida Console" panose="020B0609040504020204" pitchFamily="49" charset="0"/>
              </a:rPr>
              <a:t>vsc40479@gligar01 </a:t>
            </a:r>
            <a:r>
              <a:rPr lang="en-US" dirty="0" smtClean="0">
                <a:solidFill>
                  <a:srgbClr val="00B0F0"/>
                </a:solidFill>
                <a:latin typeface="Lucida Console" panose="020B0609040504020204" pitchFamily="49" charset="0"/>
              </a:rPr>
              <a:t>/user/</a:t>
            </a:r>
            <a:r>
              <a:rPr lang="en-US" dirty="0" err="1" smtClean="0">
                <a:solidFill>
                  <a:srgbClr val="00B0F0"/>
                </a:solidFill>
                <a:latin typeface="Lucida Console" panose="020B0609040504020204" pitchFamily="49" charset="0"/>
              </a:rPr>
              <a:t>scratchexpert</a:t>
            </a:r>
            <a:r>
              <a:rPr lang="en-US" dirty="0" smtClean="0">
                <a:solidFill>
                  <a:srgbClr val="00B0F0"/>
                </a:solidFill>
                <a:latin typeface="Lucida Console" panose="020B0609040504020204" pitchFamily="49" charset="0"/>
              </a:rPr>
              <a:t>/#</a:t>
            </a:r>
            <a:endParaRPr lang="nl-BE" dirty="0">
              <a:solidFill>
                <a:srgbClr val="00B0F0"/>
              </a:solidFill>
              <a:latin typeface="Lucida Console" panose="020B0609040504020204" pitchFamily="49" charset="0"/>
            </a:endParaRPr>
          </a:p>
        </p:txBody>
      </p:sp>
      <p:sp>
        <p:nvSpPr>
          <p:cNvPr id="14" name="Rechthoek 13"/>
          <p:cNvSpPr/>
          <p:nvPr/>
        </p:nvSpPr>
        <p:spPr>
          <a:xfrm>
            <a:off x="6074726" y="2316606"/>
            <a:ext cx="2137124" cy="369332"/>
          </a:xfrm>
          <a:prstGeom prst="rect">
            <a:avLst/>
          </a:prstGeom>
        </p:spPr>
        <p:txBody>
          <a:bodyPr wrap="none">
            <a:spAutoFit/>
          </a:bodyPr>
          <a:lstStyle/>
          <a:p>
            <a:r>
              <a:rPr lang="en-US" dirty="0" err="1">
                <a:solidFill>
                  <a:schemeClr val="bg1">
                    <a:lumMod val="95000"/>
                  </a:schemeClr>
                </a:solidFill>
                <a:latin typeface="Lucida Console" panose="020B0609040504020204" pitchFamily="49" charset="0"/>
              </a:rPr>
              <a:t>q</a:t>
            </a:r>
            <a:r>
              <a:rPr lang="en-US" dirty="0" err="1" smtClean="0">
                <a:solidFill>
                  <a:schemeClr val="bg1">
                    <a:lumMod val="95000"/>
                  </a:schemeClr>
                </a:solidFill>
                <a:latin typeface="Lucida Console" panose="020B0609040504020204" pitchFamily="49" charset="0"/>
              </a:rPr>
              <a:t>sub</a:t>
            </a:r>
            <a:r>
              <a:rPr lang="en-US" dirty="0" smtClean="0">
                <a:solidFill>
                  <a:schemeClr val="bg1">
                    <a:lumMod val="95000"/>
                  </a:schemeClr>
                </a:solidFill>
                <a:latin typeface="Lucida Console" panose="020B0609040504020204" pitchFamily="49" charset="0"/>
              </a:rPr>
              <a:t> submit.sh</a:t>
            </a:r>
            <a:endParaRPr lang="nl-BE" dirty="0">
              <a:solidFill>
                <a:schemeClr val="bg1">
                  <a:lumMod val="95000"/>
                </a:schemeClr>
              </a:solidFill>
              <a:latin typeface="Lucida Console" panose="020B0609040504020204" pitchFamily="49" charset="0"/>
            </a:endParaRPr>
          </a:p>
        </p:txBody>
      </p:sp>
    </p:spTree>
    <p:extLst>
      <p:ext uri="{BB962C8B-B14F-4D97-AF65-F5344CB8AC3E}">
        <p14:creationId xmlns:p14="http://schemas.microsoft.com/office/powerpoint/2010/main" val="1178589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 grpId="0"/>
      <p:bldP spid="167" grpId="0"/>
      <p:bldP spid="176" grpId="0"/>
      <p:bldP spid="177" grpId="0"/>
      <p:bldP spid="178" grpId="0"/>
      <p:bldP spid="12" grpId="0"/>
      <p:bldP spid="13" grpId="0"/>
      <p:bldP spid="14" grpId="0"/>
    </p:bldLst>
  </p:timing>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th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1918</TotalTime>
  <Words>1549</Words>
  <Application>Microsoft Office PowerPoint</Application>
  <PresentationFormat>Diavoorstelling (4:3)</PresentationFormat>
  <Paragraphs>567</Paragraphs>
  <Slides>34</Slides>
  <Notes>0</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34</vt:i4>
      </vt:variant>
    </vt:vector>
  </HeadingPairs>
  <TitlesOfParts>
    <vt:vector size="42" baseType="lpstr">
      <vt:lpstr>Arial</vt:lpstr>
      <vt:lpstr>Arial Black</vt:lpstr>
      <vt:lpstr>Calibri</vt:lpstr>
      <vt:lpstr>Calibri Light</vt:lpstr>
      <vt:lpstr>Cambria</vt:lpstr>
      <vt:lpstr>Lucida Console</vt:lpstr>
      <vt:lpstr>Myriad Pro</vt:lpstr>
      <vt:lpstr>Kantoorthema</vt:lpstr>
      <vt:lpstr>Queue Manager or how to make yourself redundant.</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make yourself redundant. An introduction to Queue Manager</dc:title>
  <dc:creator>Michaël Sluydts</dc:creator>
  <cp:lastModifiedBy>Michaël Sluydts</cp:lastModifiedBy>
  <cp:revision>57</cp:revision>
  <dcterms:created xsi:type="dcterms:W3CDTF">2015-11-09T12:38:50Z</dcterms:created>
  <dcterms:modified xsi:type="dcterms:W3CDTF">2015-12-11T15:16:48Z</dcterms:modified>
</cp:coreProperties>
</file>